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39"/>
  </p:notesMasterIdLst>
  <p:sldIdLst>
    <p:sldId id="258" r:id="rId5"/>
    <p:sldId id="1053" r:id="rId6"/>
    <p:sldId id="977" r:id="rId7"/>
    <p:sldId id="1052" r:id="rId8"/>
    <p:sldId id="775" r:id="rId9"/>
    <p:sldId id="1031" r:id="rId10"/>
    <p:sldId id="1010" r:id="rId11"/>
    <p:sldId id="1054" r:id="rId12"/>
    <p:sldId id="995" r:id="rId13"/>
    <p:sldId id="1055" r:id="rId14"/>
    <p:sldId id="1014" r:id="rId15"/>
    <p:sldId id="1041" r:id="rId16"/>
    <p:sldId id="1042" r:id="rId17"/>
    <p:sldId id="1029" r:id="rId18"/>
    <p:sldId id="1023" r:id="rId19"/>
    <p:sldId id="924" r:id="rId20"/>
    <p:sldId id="1027" r:id="rId21"/>
    <p:sldId id="1025" r:id="rId22"/>
    <p:sldId id="937" r:id="rId23"/>
    <p:sldId id="1026" r:id="rId24"/>
    <p:sldId id="892" r:id="rId25"/>
    <p:sldId id="823" r:id="rId26"/>
    <p:sldId id="1056" r:id="rId27"/>
    <p:sldId id="1030" r:id="rId28"/>
    <p:sldId id="926" r:id="rId29"/>
    <p:sldId id="1033" r:id="rId30"/>
    <p:sldId id="1037" r:id="rId31"/>
    <p:sldId id="1036" r:id="rId32"/>
    <p:sldId id="1048" r:id="rId33"/>
    <p:sldId id="1049" r:id="rId34"/>
    <p:sldId id="1044" r:id="rId35"/>
    <p:sldId id="1050" r:id="rId36"/>
    <p:sldId id="1043" r:id="rId37"/>
    <p:sldId id="1051" r:id="rId38"/>
  </p:sldIdLst>
  <p:sldSz cx="9144000" cy="6858000" type="screen4x3"/>
  <p:notesSz cx="6797675" cy="9926638"/>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E314AC9-EE4B-41E3-8407-54A1A0681903}">
          <p14:sldIdLst>
            <p14:sldId id="258"/>
          </p14:sldIdLst>
        </p14:section>
        <p14:section name="Default Section" id="{ED39C603-08E0-4076-90AD-28E3BBD98B2B}">
          <p14:sldIdLst>
            <p14:sldId id="1053"/>
            <p14:sldId id="977"/>
            <p14:sldId id="1052"/>
            <p14:sldId id="775"/>
            <p14:sldId id="1031"/>
            <p14:sldId id="1010"/>
            <p14:sldId id="1054"/>
            <p14:sldId id="995"/>
            <p14:sldId id="1055"/>
            <p14:sldId id="1014"/>
            <p14:sldId id="1041"/>
            <p14:sldId id="1042"/>
            <p14:sldId id="1029"/>
            <p14:sldId id="1023"/>
            <p14:sldId id="924"/>
            <p14:sldId id="1027"/>
            <p14:sldId id="1025"/>
            <p14:sldId id="937"/>
            <p14:sldId id="1026"/>
            <p14:sldId id="892"/>
            <p14:sldId id="823"/>
            <p14:sldId id="1056"/>
            <p14:sldId id="1030"/>
            <p14:sldId id="926"/>
            <p14:sldId id="1033"/>
            <p14:sldId id="1037"/>
            <p14:sldId id="1036"/>
            <p14:sldId id="1048"/>
            <p14:sldId id="1049"/>
            <p14:sldId id="1044"/>
            <p14:sldId id="1050"/>
            <p14:sldId id="1043"/>
            <p14:sldId id="1051"/>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BAAC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EC13FC-2AF3-4B66-8948-AE9523AB3A5C}" v="208" dt="2019-11-20T07:50:40.771"/>
    <p1510:client id="{BC4317E9-AFB6-44BB-ADA6-7D112E6CF0F1}" v="81" dt="2019-11-20T23:07:39.143"/>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041" autoAdjust="0"/>
    <p:restoredTop sz="95214" autoAdjust="0"/>
  </p:normalViewPr>
  <p:slideViewPr>
    <p:cSldViewPr>
      <p:cViewPr varScale="1">
        <p:scale>
          <a:sx n="85" d="100"/>
          <a:sy n="85" d="100"/>
        </p:scale>
        <p:origin x="782" y="48"/>
      </p:cViewPr>
      <p:guideLst>
        <p:guide orient="horz" pos="2160"/>
        <p:guide pos="2880"/>
      </p:guideLst>
    </p:cSldViewPr>
  </p:slideViewPr>
  <p:outlineViewPr>
    <p:cViewPr>
      <p:scale>
        <a:sx n="33" d="100"/>
        <a:sy n="33" d="100"/>
      </p:scale>
      <p:origin x="0" y="0"/>
    </p:cViewPr>
    <p:sldLst>
      <p:sld r:id="rId1" collapse="1"/>
    </p:sldLst>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media/hdphoto1.wdp>
</file>

<file path=ppt/media/image1.jpeg>
</file>

<file path=ppt/media/image10.png>
</file>

<file path=ppt/media/image11.png>
</file>

<file path=ppt/media/image12.png>
</file>

<file path=ppt/media/image120.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nl-BE"/>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27F45E15-14D0-4AF7-AC50-589B6266A9DE}" type="datetimeFigureOut">
              <a:rPr lang="nl-BE" smtClean="0"/>
              <a:t>20/11/2019</a:t>
            </a:fld>
            <a:endParaRPr lang="nl-BE"/>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440" tIns="45720" rIns="91440" bIns="45720" rtlCol="0" anchor="ctr"/>
          <a:lstStyle/>
          <a:p>
            <a:endParaRPr lang="nl-BE"/>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nl-BE"/>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9077EB72-A161-4B51-8CAE-519C69C736D8}" type="slidenum">
              <a:rPr lang="nl-BE" smtClean="0"/>
              <a:t>‹#›</a:t>
            </a:fld>
            <a:endParaRPr lang="nl-BE"/>
          </a:p>
        </p:txBody>
      </p:sp>
    </p:spTree>
    <p:extLst>
      <p:ext uri="{BB962C8B-B14F-4D97-AF65-F5344CB8AC3E}">
        <p14:creationId xmlns:p14="http://schemas.microsoft.com/office/powerpoint/2010/main" val="40007221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a:p>
        </p:txBody>
      </p:sp>
      <p:sp>
        <p:nvSpPr>
          <p:cNvPr id="4" name="Slide Number Placeholder 3"/>
          <p:cNvSpPr>
            <a:spLocks noGrp="1"/>
          </p:cNvSpPr>
          <p:nvPr>
            <p:ph type="sldNum" sz="quarter" idx="10"/>
          </p:nvPr>
        </p:nvSpPr>
        <p:spPr/>
        <p:txBody>
          <a:bodyPr/>
          <a:lstStyle/>
          <a:p>
            <a:fld id="{9077EB72-A161-4B51-8CAE-519C69C736D8}" type="slidenum">
              <a:rPr lang="nl-BE" smtClean="0"/>
              <a:t>1</a:t>
            </a:fld>
            <a:endParaRPr lang="nl-BE"/>
          </a:p>
        </p:txBody>
      </p:sp>
    </p:spTree>
    <p:extLst>
      <p:ext uri="{BB962C8B-B14F-4D97-AF65-F5344CB8AC3E}">
        <p14:creationId xmlns:p14="http://schemas.microsoft.com/office/powerpoint/2010/main" val="27788420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dirty="0"/>
          </a:p>
        </p:txBody>
      </p:sp>
      <p:sp>
        <p:nvSpPr>
          <p:cNvPr id="4" name="Slide Number Placeholder 3"/>
          <p:cNvSpPr>
            <a:spLocks noGrp="1"/>
          </p:cNvSpPr>
          <p:nvPr>
            <p:ph type="sldNum" sz="quarter" idx="10"/>
          </p:nvPr>
        </p:nvSpPr>
        <p:spPr/>
        <p:txBody>
          <a:bodyPr/>
          <a:lstStyle/>
          <a:p>
            <a:fld id="{7179AF19-5733-4575-9ED2-56878BBEE091}" type="slidenum">
              <a:rPr lang="nl-BE" smtClean="0"/>
              <a:t>19</a:t>
            </a:fld>
            <a:endParaRPr lang="nl-BE"/>
          </a:p>
        </p:txBody>
      </p:sp>
    </p:spTree>
    <p:extLst>
      <p:ext uri="{BB962C8B-B14F-4D97-AF65-F5344CB8AC3E}">
        <p14:creationId xmlns:p14="http://schemas.microsoft.com/office/powerpoint/2010/main" val="5370696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dirty="0"/>
          </a:p>
        </p:txBody>
      </p:sp>
      <p:sp>
        <p:nvSpPr>
          <p:cNvPr id="4" name="Slide Number Placeholder 3"/>
          <p:cNvSpPr>
            <a:spLocks noGrp="1"/>
          </p:cNvSpPr>
          <p:nvPr>
            <p:ph type="sldNum" sz="quarter" idx="10"/>
          </p:nvPr>
        </p:nvSpPr>
        <p:spPr/>
        <p:txBody>
          <a:bodyPr/>
          <a:lstStyle/>
          <a:p>
            <a:fld id="{7179AF19-5733-4575-9ED2-56878BBEE091}" type="slidenum">
              <a:rPr lang="nl-BE" smtClean="0"/>
              <a:t>20</a:t>
            </a:fld>
            <a:endParaRPr lang="nl-BE"/>
          </a:p>
        </p:txBody>
      </p:sp>
    </p:spTree>
    <p:extLst>
      <p:ext uri="{BB962C8B-B14F-4D97-AF65-F5344CB8AC3E}">
        <p14:creationId xmlns:p14="http://schemas.microsoft.com/office/powerpoint/2010/main" val="1216834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46150" y="1347788"/>
            <a:ext cx="4846638" cy="3636962"/>
          </a:xfrm>
        </p:spPr>
      </p:sp>
      <p:sp>
        <p:nvSpPr>
          <p:cNvPr id="3" name="Notes Placeholder 2"/>
          <p:cNvSpPr>
            <a:spLocks noGrp="1"/>
          </p:cNvSpPr>
          <p:nvPr>
            <p:ph type="body" idx="1"/>
          </p:nvPr>
        </p:nvSpPr>
        <p:spPr/>
        <p:txBody>
          <a:bodyPr/>
          <a:lstStyle/>
          <a:p>
            <a:r>
              <a:rPr lang="nl-BE" dirty="0"/>
              <a:t>WB we volgen</a:t>
            </a:r>
            <a:r>
              <a:rPr lang="nl-BE" baseline="0" dirty="0"/>
              <a:t> de structuur van de offerte</a:t>
            </a:r>
            <a:endParaRPr lang="nl-BE" dirty="0"/>
          </a:p>
        </p:txBody>
      </p:sp>
      <p:sp>
        <p:nvSpPr>
          <p:cNvPr id="4" name="Slide Number Placeholder 3"/>
          <p:cNvSpPr>
            <a:spLocks noGrp="1"/>
          </p:cNvSpPr>
          <p:nvPr>
            <p:ph type="sldNum" sz="quarter" idx="10"/>
          </p:nvPr>
        </p:nvSpPr>
        <p:spPr/>
        <p:txBody>
          <a:bodyPr/>
          <a:lstStyle/>
          <a:p>
            <a:fld id="{9077EB72-A161-4B51-8CAE-519C69C736D8}" type="slidenum">
              <a:rPr lang="nl-BE" smtClean="0"/>
              <a:t>24</a:t>
            </a:fld>
            <a:endParaRPr lang="nl-BE"/>
          </a:p>
        </p:txBody>
      </p:sp>
    </p:spTree>
    <p:extLst>
      <p:ext uri="{BB962C8B-B14F-4D97-AF65-F5344CB8AC3E}">
        <p14:creationId xmlns:p14="http://schemas.microsoft.com/office/powerpoint/2010/main" val="31679044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46150" y="1347788"/>
            <a:ext cx="4846638" cy="3636962"/>
          </a:xfrm>
        </p:spPr>
      </p:sp>
      <p:sp>
        <p:nvSpPr>
          <p:cNvPr id="3" name="Notes Placeholder 2"/>
          <p:cNvSpPr>
            <a:spLocks noGrp="1"/>
          </p:cNvSpPr>
          <p:nvPr>
            <p:ph type="body" idx="1"/>
          </p:nvPr>
        </p:nvSpPr>
        <p:spPr/>
        <p:txBody>
          <a:bodyPr/>
          <a:lstStyle/>
          <a:p>
            <a:r>
              <a:rPr lang="nl-BE" dirty="0"/>
              <a:t>WB we volgen</a:t>
            </a:r>
            <a:r>
              <a:rPr lang="nl-BE" baseline="0" dirty="0"/>
              <a:t> de structuur van de offerte</a:t>
            </a:r>
            <a:endParaRPr lang="nl-BE" dirty="0"/>
          </a:p>
        </p:txBody>
      </p:sp>
      <p:sp>
        <p:nvSpPr>
          <p:cNvPr id="4" name="Slide Number Placeholder 3"/>
          <p:cNvSpPr>
            <a:spLocks noGrp="1"/>
          </p:cNvSpPr>
          <p:nvPr>
            <p:ph type="sldNum" sz="quarter" idx="10"/>
          </p:nvPr>
        </p:nvSpPr>
        <p:spPr/>
        <p:txBody>
          <a:bodyPr/>
          <a:lstStyle/>
          <a:p>
            <a:fld id="{9077EB72-A161-4B51-8CAE-519C69C736D8}" type="slidenum">
              <a:rPr lang="nl-BE" smtClean="0"/>
              <a:t>28</a:t>
            </a:fld>
            <a:endParaRPr lang="nl-BE"/>
          </a:p>
        </p:txBody>
      </p:sp>
    </p:spTree>
    <p:extLst>
      <p:ext uri="{BB962C8B-B14F-4D97-AF65-F5344CB8AC3E}">
        <p14:creationId xmlns:p14="http://schemas.microsoft.com/office/powerpoint/2010/main" val="294543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46150" y="1347788"/>
            <a:ext cx="4846638" cy="3636962"/>
          </a:xfrm>
        </p:spPr>
      </p:sp>
      <p:sp>
        <p:nvSpPr>
          <p:cNvPr id="3" name="Notes Placeholder 2"/>
          <p:cNvSpPr>
            <a:spLocks noGrp="1"/>
          </p:cNvSpPr>
          <p:nvPr>
            <p:ph type="body" idx="1"/>
          </p:nvPr>
        </p:nvSpPr>
        <p:spPr/>
        <p:txBody>
          <a:bodyPr/>
          <a:lstStyle/>
          <a:p>
            <a:r>
              <a:rPr lang="nl-BE" dirty="0"/>
              <a:t>WB we volgen</a:t>
            </a:r>
            <a:r>
              <a:rPr lang="nl-BE" baseline="0" dirty="0"/>
              <a:t> de structuur van de offerte</a:t>
            </a:r>
            <a:endParaRPr lang="nl-BE" dirty="0"/>
          </a:p>
        </p:txBody>
      </p:sp>
      <p:sp>
        <p:nvSpPr>
          <p:cNvPr id="4" name="Slide Number Placeholder 3"/>
          <p:cNvSpPr>
            <a:spLocks noGrp="1"/>
          </p:cNvSpPr>
          <p:nvPr>
            <p:ph type="sldNum" sz="quarter" idx="10"/>
          </p:nvPr>
        </p:nvSpPr>
        <p:spPr/>
        <p:txBody>
          <a:bodyPr/>
          <a:lstStyle/>
          <a:p>
            <a:fld id="{9077EB72-A161-4B51-8CAE-519C69C736D8}" type="slidenum">
              <a:rPr lang="nl-BE" smtClean="0"/>
              <a:t>3</a:t>
            </a:fld>
            <a:endParaRPr lang="nl-BE"/>
          </a:p>
        </p:txBody>
      </p:sp>
    </p:spTree>
    <p:extLst>
      <p:ext uri="{BB962C8B-B14F-4D97-AF65-F5344CB8AC3E}">
        <p14:creationId xmlns:p14="http://schemas.microsoft.com/office/powerpoint/2010/main" val="3583801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a:t>Beleidsdomeinen: mobiliteit,</a:t>
            </a:r>
            <a:r>
              <a:rPr lang="nl-BE" baseline="0" dirty="0"/>
              <a:t> RO, nieuwe economie, arbeidsmarkt, grote infrastructuren, </a:t>
            </a:r>
            <a:endParaRPr lang="nl-BE" dirty="0"/>
          </a:p>
        </p:txBody>
      </p:sp>
      <p:sp>
        <p:nvSpPr>
          <p:cNvPr id="4" name="Slide Number Placeholder 3"/>
          <p:cNvSpPr>
            <a:spLocks noGrp="1"/>
          </p:cNvSpPr>
          <p:nvPr>
            <p:ph type="sldNum" sz="quarter" idx="10"/>
          </p:nvPr>
        </p:nvSpPr>
        <p:spPr/>
        <p:txBody>
          <a:bodyPr/>
          <a:lstStyle/>
          <a:p>
            <a:fld id="{7179AF19-5733-4575-9ED2-56878BBEE091}" type="slidenum">
              <a:rPr lang="nl-BE" smtClean="0"/>
              <a:t>5</a:t>
            </a:fld>
            <a:endParaRPr lang="nl-BE"/>
          </a:p>
        </p:txBody>
      </p:sp>
    </p:spTree>
    <p:extLst>
      <p:ext uri="{BB962C8B-B14F-4D97-AF65-F5344CB8AC3E}">
        <p14:creationId xmlns:p14="http://schemas.microsoft.com/office/powerpoint/2010/main" val="41856425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46150" y="1347788"/>
            <a:ext cx="4846638" cy="3636962"/>
          </a:xfrm>
        </p:spPr>
      </p:sp>
      <p:sp>
        <p:nvSpPr>
          <p:cNvPr id="3" name="Notes Placeholder 2"/>
          <p:cNvSpPr>
            <a:spLocks noGrp="1"/>
          </p:cNvSpPr>
          <p:nvPr>
            <p:ph type="body" idx="1"/>
          </p:nvPr>
        </p:nvSpPr>
        <p:spPr/>
        <p:txBody>
          <a:bodyPr/>
          <a:lstStyle/>
          <a:p>
            <a:r>
              <a:rPr lang="nl-BE" dirty="0"/>
              <a:t>WB we volgen</a:t>
            </a:r>
            <a:r>
              <a:rPr lang="nl-BE" baseline="0" dirty="0"/>
              <a:t> de structuur van de offerte</a:t>
            </a:r>
            <a:endParaRPr lang="nl-BE" dirty="0"/>
          </a:p>
        </p:txBody>
      </p:sp>
      <p:sp>
        <p:nvSpPr>
          <p:cNvPr id="4" name="Slide Number Placeholder 3"/>
          <p:cNvSpPr>
            <a:spLocks noGrp="1"/>
          </p:cNvSpPr>
          <p:nvPr>
            <p:ph type="sldNum" sz="quarter" idx="10"/>
          </p:nvPr>
        </p:nvSpPr>
        <p:spPr/>
        <p:txBody>
          <a:bodyPr/>
          <a:lstStyle/>
          <a:p>
            <a:fld id="{9077EB72-A161-4B51-8CAE-519C69C736D8}" type="slidenum">
              <a:rPr lang="nl-BE" smtClean="0"/>
              <a:t>6</a:t>
            </a:fld>
            <a:endParaRPr lang="nl-BE"/>
          </a:p>
        </p:txBody>
      </p:sp>
    </p:spTree>
    <p:extLst>
      <p:ext uri="{BB962C8B-B14F-4D97-AF65-F5344CB8AC3E}">
        <p14:creationId xmlns:p14="http://schemas.microsoft.com/office/powerpoint/2010/main" val="14658561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BE" sz="1200" dirty="0">
                <a:solidFill>
                  <a:schemeClr val="tx1"/>
                </a:solidFill>
              </a:rPr>
              <a:t>De analyse van de pendelaarsstromen wijst op een tweerichtingsverkeer van pendelaars over de gewestgrenzen heen. De pendelstroom uit het Vlaams Gewest richting het Brussels Hoofdstedelijk Gewest daalde de voorbije jaren licht, terwijl de pendelstroom in de omgekeerde richting de voorbije jaren eerder stabiel bleef. De pendelstroom uit het Brussels Hoofdstedelijk Gewest naar het Vlaams Gewest beslaat een veel grotere regio dan de regio Vilvoorde-Machelen-Zaventem zoals soms verkeerdelijk gepercipieerd; </a:t>
            </a:r>
          </a:p>
          <a:p>
            <a:endParaRPr lang="nl-BE" dirty="0"/>
          </a:p>
        </p:txBody>
      </p:sp>
      <p:sp>
        <p:nvSpPr>
          <p:cNvPr id="4" name="Slide Number Placeholder 3"/>
          <p:cNvSpPr>
            <a:spLocks noGrp="1"/>
          </p:cNvSpPr>
          <p:nvPr>
            <p:ph type="sldNum" sz="quarter" idx="10"/>
          </p:nvPr>
        </p:nvSpPr>
        <p:spPr/>
        <p:txBody>
          <a:bodyPr/>
          <a:lstStyle/>
          <a:p>
            <a:fld id="{7179AF19-5733-4575-9ED2-56878BBEE091}" type="slidenum">
              <a:rPr lang="nl-BE" smtClean="0"/>
              <a:t>7</a:t>
            </a:fld>
            <a:endParaRPr lang="nl-BE"/>
          </a:p>
        </p:txBody>
      </p:sp>
    </p:spTree>
    <p:extLst>
      <p:ext uri="{BB962C8B-B14F-4D97-AF65-F5344CB8AC3E}">
        <p14:creationId xmlns:p14="http://schemas.microsoft.com/office/powerpoint/2010/main" val="38790770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BE" sz="1200" dirty="0">
                <a:solidFill>
                  <a:schemeClr val="tx1"/>
                </a:solidFill>
              </a:rPr>
              <a:t>De analyse van de pendelaarsstromen wijst op een tweerichtingsverkeer van pendelaars over de gewestgrenzen heen. De pendelstroom uit het Vlaams Gewest richting het Brussels Hoofdstedelijk Gewest daalde de voorbije jaren licht, terwijl de pendelstroom in de omgekeerde richting de voorbije jaren eerder stabiel bleef. De pendelstroom uit het Brussels Hoofdstedelijk Gewest naar het Vlaams Gewest beslaat een veel grotere regio dan de regio Vilvoorde-Machelen-Zaventem zoals soms verkeerdelijk gepercipieerd; </a:t>
            </a:r>
          </a:p>
          <a:p>
            <a:endParaRPr lang="nl-BE" dirty="0"/>
          </a:p>
        </p:txBody>
      </p:sp>
      <p:sp>
        <p:nvSpPr>
          <p:cNvPr id="4" name="Slide Number Placeholder 3"/>
          <p:cNvSpPr>
            <a:spLocks noGrp="1"/>
          </p:cNvSpPr>
          <p:nvPr>
            <p:ph type="sldNum" sz="quarter" idx="10"/>
          </p:nvPr>
        </p:nvSpPr>
        <p:spPr/>
        <p:txBody>
          <a:bodyPr/>
          <a:lstStyle/>
          <a:p>
            <a:fld id="{7179AF19-5733-4575-9ED2-56878BBEE091}" type="slidenum">
              <a:rPr lang="nl-BE" smtClean="0"/>
              <a:t>8</a:t>
            </a:fld>
            <a:endParaRPr lang="nl-BE"/>
          </a:p>
        </p:txBody>
      </p:sp>
    </p:spTree>
    <p:extLst>
      <p:ext uri="{BB962C8B-B14F-4D97-AF65-F5344CB8AC3E}">
        <p14:creationId xmlns:p14="http://schemas.microsoft.com/office/powerpoint/2010/main" val="18613073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dirty="0"/>
          </a:p>
        </p:txBody>
      </p:sp>
      <p:sp>
        <p:nvSpPr>
          <p:cNvPr id="4" name="Slide Number Placeholder 3"/>
          <p:cNvSpPr>
            <a:spLocks noGrp="1"/>
          </p:cNvSpPr>
          <p:nvPr>
            <p:ph type="sldNum" sz="quarter" idx="10"/>
          </p:nvPr>
        </p:nvSpPr>
        <p:spPr/>
        <p:txBody>
          <a:bodyPr/>
          <a:lstStyle/>
          <a:p>
            <a:fld id="{7179AF19-5733-4575-9ED2-56878BBEE091}" type="slidenum">
              <a:rPr lang="nl-BE" smtClean="0"/>
              <a:t>9</a:t>
            </a:fld>
            <a:endParaRPr lang="nl-BE"/>
          </a:p>
        </p:txBody>
      </p:sp>
    </p:spTree>
    <p:extLst>
      <p:ext uri="{BB962C8B-B14F-4D97-AF65-F5344CB8AC3E}">
        <p14:creationId xmlns:p14="http://schemas.microsoft.com/office/powerpoint/2010/main" val="1509893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BE" dirty="0"/>
          </a:p>
        </p:txBody>
      </p:sp>
      <p:sp>
        <p:nvSpPr>
          <p:cNvPr id="4" name="Slide Number Placeholder 3"/>
          <p:cNvSpPr>
            <a:spLocks noGrp="1"/>
          </p:cNvSpPr>
          <p:nvPr>
            <p:ph type="sldNum" sz="quarter" idx="10"/>
          </p:nvPr>
        </p:nvSpPr>
        <p:spPr/>
        <p:txBody>
          <a:bodyPr/>
          <a:lstStyle/>
          <a:p>
            <a:fld id="{7179AF19-5733-4575-9ED2-56878BBEE091}" type="slidenum">
              <a:rPr lang="nl-BE" smtClean="0"/>
              <a:t>11</a:t>
            </a:fld>
            <a:endParaRPr lang="nl-BE"/>
          </a:p>
        </p:txBody>
      </p:sp>
    </p:spTree>
    <p:extLst>
      <p:ext uri="{BB962C8B-B14F-4D97-AF65-F5344CB8AC3E}">
        <p14:creationId xmlns:p14="http://schemas.microsoft.com/office/powerpoint/2010/main" val="34182856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46150" y="1347788"/>
            <a:ext cx="4846638" cy="3636962"/>
          </a:xfrm>
        </p:spPr>
      </p:sp>
      <p:sp>
        <p:nvSpPr>
          <p:cNvPr id="3" name="Notes Placeholder 2"/>
          <p:cNvSpPr>
            <a:spLocks noGrp="1"/>
          </p:cNvSpPr>
          <p:nvPr>
            <p:ph type="body" idx="1"/>
          </p:nvPr>
        </p:nvSpPr>
        <p:spPr/>
        <p:txBody>
          <a:bodyPr/>
          <a:lstStyle/>
          <a:p>
            <a:r>
              <a:rPr lang="nl-BE" dirty="0"/>
              <a:t>WB we volgen</a:t>
            </a:r>
            <a:r>
              <a:rPr lang="nl-BE" baseline="0" dirty="0"/>
              <a:t> de structuur van de offerte</a:t>
            </a:r>
            <a:endParaRPr lang="nl-BE" dirty="0"/>
          </a:p>
        </p:txBody>
      </p:sp>
      <p:sp>
        <p:nvSpPr>
          <p:cNvPr id="4" name="Slide Number Placeholder 3"/>
          <p:cNvSpPr>
            <a:spLocks noGrp="1"/>
          </p:cNvSpPr>
          <p:nvPr>
            <p:ph type="sldNum" sz="quarter" idx="10"/>
          </p:nvPr>
        </p:nvSpPr>
        <p:spPr/>
        <p:txBody>
          <a:bodyPr/>
          <a:lstStyle/>
          <a:p>
            <a:fld id="{9077EB72-A161-4B51-8CAE-519C69C736D8}" type="slidenum">
              <a:rPr lang="nl-BE" smtClean="0"/>
              <a:t>14</a:t>
            </a:fld>
            <a:endParaRPr lang="nl-BE"/>
          </a:p>
        </p:txBody>
      </p:sp>
    </p:spTree>
    <p:extLst>
      <p:ext uri="{BB962C8B-B14F-4D97-AF65-F5344CB8AC3E}">
        <p14:creationId xmlns:p14="http://schemas.microsoft.com/office/powerpoint/2010/main" val="26839844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782144" y="2708920"/>
            <a:ext cx="4606280" cy="1470025"/>
          </a:xfrm>
        </p:spPr>
        <p:txBody>
          <a:bodyPr tIns="144000" bIns="144000">
            <a:normAutofit/>
          </a:bodyPr>
          <a:lstStyle>
            <a:lvl1pPr>
              <a:lnSpc>
                <a:spcPct val="120000"/>
              </a:lnSpc>
              <a:defRPr sz="2700">
                <a:solidFill>
                  <a:srgbClr val="4BAAC5"/>
                </a:solidFill>
              </a:defRPr>
            </a:lvl1pPr>
          </a:lstStyle>
          <a:p>
            <a:r>
              <a:rPr lang="nl-NL" dirty="0"/>
              <a:t>Klik om de stijl te bewerken </a:t>
            </a:r>
            <a:endParaRPr lang="nl-BE" dirty="0"/>
          </a:p>
        </p:txBody>
      </p:sp>
      <p:sp>
        <p:nvSpPr>
          <p:cNvPr id="3" name="Ondertitel 2"/>
          <p:cNvSpPr>
            <a:spLocks noGrp="1"/>
          </p:cNvSpPr>
          <p:nvPr>
            <p:ph type="subTitle" idx="1"/>
          </p:nvPr>
        </p:nvSpPr>
        <p:spPr>
          <a:xfrm>
            <a:off x="3782144" y="4174232"/>
            <a:ext cx="4568552" cy="982960"/>
          </a:xfrm>
        </p:spPr>
        <p:txBody>
          <a:bodyPr>
            <a:normAutofit/>
          </a:bodyPr>
          <a:lstStyle>
            <a:lvl1pPr marL="0" indent="0" algn="l">
              <a:lnSpc>
                <a:spcPct val="120000"/>
              </a:lnSpc>
              <a:buNone/>
              <a:defRPr sz="16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nl-BE" dirty="0"/>
          </a:p>
        </p:txBody>
      </p:sp>
      <p:pic>
        <p:nvPicPr>
          <p:cNvPr id="9" name="Afbeelding 8"/>
          <p:cNvPicPr/>
          <p:nvPr userDrawn="1"/>
        </p:nvPicPr>
        <p:blipFill>
          <a:blip r:embed="rId2" cstate="print">
            <a:extLst>
              <a:ext uri="{28A0092B-C50C-407E-A947-70E740481C1C}">
                <a14:useLocalDpi xmlns:a14="http://schemas.microsoft.com/office/drawing/2010/main" val="0"/>
              </a:ext>
            </a:extLst>
          </a:blip>
          <a:stretch>
            <a:fillRect/>
          </a:stretch>
        </p:blipFill>
        <p:spPr>
          <a:xfrm>
            <a:off x="1245281" y="403765"/>
            <a:ext cx="2052000" cy="648970"/>
          </a:xfrm>
          <a:prstGeom prst="rect">
            <a:avLst/>
          </a:prstGeom>
        </p:spPr>
      </p:pic>
      <p:sp>
        <p:nvSpPr>
          <p:cNvPr id="12" name="Rechthoek 11"/>
          <p:cNvSpPr/>
          <p:nvPr userDrawn="1"/>
        </p:nvSpPr>
        <p:spPr>
          <a:xfrm>
            <a:off x="8172400" y="403765"/>
            <a:ext cx="432048" cy="4329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4" name="Footer Placeholder 3"/>
          <p:cNvSpPr>
            <a:spLocks noGrp="1"/>
          </p:cNvSpPr>
          <p:nvPr>
            <p:ph type="ftr" sz="quarter" idx="10"/>
          </p:nvPr>
        </p:nvSpPr>
        <p:spPr/>
        <p:txBody>
          <a:bodyPr/>
          <a:lstStyle/>
          <a:p>
            <a:endParaRPr lang="en-GB"/>
          </a:p>
        </p:txBody>
      </p:sp>
      <p:sp>
        <p:nvSpPr>
          <p:cNvPr id="5" name="Slide Number Placeholder 4"/>
          <p:cNvSpPr>
            <a:spLocks noGrp="1"/>
          </p:cNvSpPr>
          <p:nvPr>
            <p:ph type="sldNum" sz="quarter" idx="11"/>
          </p:nvPr>
        </p:nvSpPr>
        <p:spPr/>
        <p:txBody>
          <a:bodyPr/>
          <a:lstStyle/>
          <a:p>
            <a:fld id="{F0E5373B-2D8D-48C4-94E4-90DA025216DE}" type="slidenum">
              <a:rPr lang="en-GB" smtClean="0"/>
              <a:t>‹#›</a:t>
            </a:fld>
            <a:endParaRPr lang="en-GB"/>
          </a:p>
        </p:txBody>
      </p:sp>
    </p:spTree>
    <p:extLst>
      <p:ext uri="{BB962C8B-B14F-4D97-AF65-F5344CB8AC3E}">
        <p14:creationId xmlns:p14="http://schemas.microsoft.com/office/powerpoint/2010/main" val="1347748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0"/>
            </a:lvl1pPr>
          </a:lstStyle>
          <a:p>
            <a:r>
              <a:rPr lang="en-US"/>
              <a:t>Click to edit Master title style</a:t>
            </a:r>
            <a:endParaRPr lang="nl-BE" dirty="0"/>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nl-BE"/>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p>
            <a:endParaRPr lang="en-GB"/>
          </a:p>
        </p:txBody>
      </p:sp>
      <p:sp>
        <p:nvSpPr>
          <p:cNvPr id="6" name="Slide Number Placeholder 5"/>
          <p:cNvSpPr>
            <a:spLocks noGrp="1"/>
          </p:cNvSpPr>
          <p:nvPr>
            <p:ph type="sldNum" sz="quarter" idx="11"/>
          </p:nvPr>
        </p:nvSpPr>
        <p:spPr/>
        <p:txBody>
          <a:bodyPr/>
          <a:lstStyle/>
          <a:p>
            <a:fld id="{F0E5373B-2D8D-48C4-94E4-90DA025216DE}" type="slidenum">
              <a:rPr lang="en-GB" smtClean="0"/>
              <a:t>‹#›</a:t>
            </a:fld>
            <a:endParaRPr lang="en-GB"/>
          </a:p>
        </p:txBody>
      </p:sp>
    </p:spTree>
    <p:extLst>
      <p:ext uri="{BB962C8B-B14F-4D97-AF65-F5344CB8AC3E}">
        <p14:creationId xmlns:p14="http://schemas.microsoft.com/office/powerpoint/2010/main" val="1966428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Titel en object">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649594"/>
          </a:xfrm>
        </p:spPr>
        <p:txBody>
          <a:bodyPr>
            <a:noAutofit/>
          </a:bodyPr>
          <a:lstStyle>
            <a:lvl1pPr>
              <a:defRPr sz="3000"/>
            </a:lvl1pPr>
          </a:lstStyle>
          <a:p>
            <a:r>
              <a:rPr lang="en-US"/>
              <a:t>Click to edit Master title style</a:t>
            </a:r>
            <a:endParaRPr lang="nl-BE"/>
          </a:p>
        </p:txBody>
      </p:sp>
      <p:sp>
        <p:nvSpPr>
          <p:cNvPr id="3" name="Tijdelijke aanduiding voor inhoud 2"/>
          <p:cNvSpPr>
            <a:spLocks noGrp="1"/>
          </p:cNvSpPr>
          <p:nvPr>
            <p:ph idx="1" hasCustomPrompt="1"/>
          </p:nvPr>
        </p:nvSpPr>
        <p:spPr>
          <a:xfrm>
            <a:off x="457200" y="1836170"/>
            <a:ext cx="8229600" cy="4525963"/>
          </a:xfrm>
        </p:spPr>
        <p:txBody>
          <a:bodyPr/>
          <a:lstStyle>
            <a:lvl2pPr>
              <a:defRPr sz="2100">
                <a:solidFill>
                  <a:srgbClr val="6BB9CF"/>
                </a:solidFill>
              </a:defRPr>
            </a:lvl2pPr>
            <a:lvl3pPr>
              <a:defRPr sz="1800"/>
            </a:lvl3pPr>
            <a:lvl4pPr marL="403622" indent="0">
              <a:buNone/>
              <a:defRPr sz="1500"/>
            </a:lvl4pPr>
            <a:lvl5pPr>
              <a:defRPr sz="1500"/>
            </a:lvl5pPr>
          </a:lstStyle>
          <a:p>
            <a:pPr lvl="1"/>
            <a:r>
              <a:rPr lang="en-US" dirty="0"/>
              <a:t>Second level</a:t>
            </a:r>
          </a:p>
          <a:p>
            <a:pPr lvl="2"/>
            <a:r>
              <a:rPr lang="en-US" dirty="0"/>
              <a:t>Third level</a:t>
            </a:r>
          </a:p>
        </p:txBody>
      </p:sp>
      <p:sp>
        <p:nvSpPr>
          <p:cNvPr id="6" name="Tijdelijke aanduiding voor tekst 5">
            <a:extLst>
              <a:ext uri="{FF2B5EF4-FFF2-40B4-BE49-F238E27FC236}">
                <a16:creationId xmlns:a16="http://schemas.microsoft.com/office/drawing/2014/main" id="{CAB2B7EF-65BB-4385-9E59-47D9420ED22E}"/>
              </a:ext>
            </a:extLst>
          </p:cNvPr>
          <p:cNvSpPr>
            <a:spLocks noGrp="1"/>
          </p:cNvSpPr>
          <p:nvPr>
            <p:ph type="body" sz="quarter" idx="10"/>
          </p:nvPr>
        </p:nvSpPr>
        <p:spPr>
          <a:xfrm>
            <a:off x="457200" y="924233"/>
            <a:ext cx="8229600" cy="501445"/>
          </a:xfrm>
        </p:spPr>
        <p:txBody>
          <a:bodyPr/>
          <a:lstStyle>
            <a:lvl1pPr>
              <a:defRPr i="0">
                <a:solidFill>
                  <a:schemeClr val="tx1">
                    <a:lumMod val="75000"/>
                    <a:lumOff val="25000"/>
                  </a:schemeClr>
                </a:solidFill>
              </a:defRPr>
            </a:lvl1pPr>
            <a:lvl2pPr marL="0" indent="0">
              <a:buNone/>
              <a:defRPr/>
            </a:lvl2pPr>
          </a:lstStyle>
          <a:p>
            <a:pPr lvl="0"/>
            <a:r>
              <a:rPr lang="nl-NL" dirty="0"/>
              <a:t>Tekststijl van het model bewerken</a:t>
            </a:r>
          </a:p>
        </p:txBody>
      </p:sp>
    </p:spTree>
    <p:extLst>
      <p:ext uri="{BB962C8B-B14F-4D97-AF65-F5344CB8AC3E}">
        <p14:creationId xmlns:p14="http://schemas.microsoft.com/office/powerpoint/2010/main" val="1419897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nl-BE"/>
          </a:p>
        </p:txBody>
      </p:sp>
      <p:sp>
        <p:nvSpPr>
          <p:cNvPr id="3" name="Tijdelijke aanduiding voor inhoud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dirty="0"/>
          </a:p>
        </p:txBody>
      </p:sp>
      <p:sp>
        <p:nvSpPr>
          <p:cNvPr id="4" name="Footer Placeholder 3"/>
          <p:cNvSpPr>
            <a:spLocks noGrp="1"/>
          </p:cNvSpPr>
          <p:nvPr>
            <p:ph type="ftr" sz="quarter" idx="10"/>
          </p:nvPr>
        </p:nvSpPr>
        <p:spPr/>
        <p:txBody>
          <a:bodyPr/>
          <a:lstStyle/>
          <a:p>
            <a:endParaRPr lang="en-GB"/>
          </a:p>
        </p:txBody>
      </p:sp>
      <p:sp>
        <p:nvSpPr>
          <p:cNvPr id="5" name="Slide Number Placeholder 4"/>
          <p:cNvSpPr>
            <a:spLocks noGrp="1"/>
          </p:cNvSpPr>
          <p:nvPr>
            <p:ph type="sldNum" sz="quarter" idx="11"/>
          </p:nvPr>
        </p:nvSpPr>
        <p:spPr/>
        <p:txBody>
          <a:bodyPr/>
          <a:lstStyle/>
          <a:p>
            <a:fld id="{F0E5373B-2D8D-48C4-94E4-90DA025216DE}" type="slidenum">
              <a:rPr lang="en-GB" smtClean="0"/>
              <a:t>‹#›</a:t>
            </a:fld>
            <a:endParaRPr lang="en-GB"/>
          </a:p>
        </p:txBody>
      </p:sp>
    </p:spTree>
    <p:extLst>
      <p:ext uri="{BB962C8B-B14F-4D97-AF65-F5344CB8AC3E}">
        <p14:creationId xmlns:p14="http://schemas.microsoft.com/office/powerpoint/2010/main" val="3362042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083149"/>
            <a:ext cx="7772400" cy="1362075"/>
          </a:xfrm>
        </p:spPr>
        <p:txBody>
          <a:bodyPr anchor="t">
            <a:normAutofit/>
          </a:bodyPr>
          <a:lstStyle>
            <a:lvl1pPr algn="l">
              <a:lnSpc>
                <a:spcPct val="150000"/>
              </a:lnSpc>
              <a:defRPr sz="2000" b="0" cap="none" baseline="0">
                <a:solidFill>
                  <a:schemeClr val="tx1"/>
                </a:solidFill>
              </a:defRPr>
            </a:lvl1pPr>
          </a:lstStyle>
          <a:p>
            <a:r>
              <a:rPr lang="en-US"/>
              <a:t>Click to edit Master title style</a:t>
            </a:r>
            <a:endParaRPr lang="nl-BE" dirty="0"/>
          </a:p>
        </p:txBody>
      </p:sp>
      <p:sp>
        <p:nvSpPr>
          <p:cNvPr id="3" name="Tijdelijke aanduiding voor tekst 2"/>
          <p:cNvSpPr>
            <a:spLocks noGrp="1"/>
          </p:cNvSpPr>
          <p:nvPr>
            <p:ph type="body" idx="1"/>
          </p:nvPr>
        </p:nvSpPr>
        <p:spPr>
          <a:xfrm>
            <a:off x="722313" y="3027164"/>
            <a:ext cx="7772400" cy="1049908"/>
          </a:xfrm>
        </p:spPr>
        <p:txBody>
          <a:bodyPr tIns="144000" bIns="144000" anchor="b">
            <a:normAutofit/>
          </a:bodyPr>
          <a:lstStyle>
            <a:lvl1pPr marL="0" indent="0">
              <a:lnSpc>
                <a:spcPct val="110000"/>
              </a:lnSpc>
              <a:spcBef>
                <a:spcPts val="0"/>
              </a:spcBef>
              <a:buNone/>
              <a:defRPr sz="2600" spc="100" baseline="0">
                <a:solidFill>
                  <a:srgbClr val="4BAAC5"/>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Footer Placeholder 3"/>
          <p:cNvSpPr>
            <a:spLocks noGrp="1"/>
          </p:cNvSpPr>
          <p:nvPr>
            <p:ph type="ftr" sz="quarter" idx="10"/>
          </p:nvPr>
        </p:nvSpPr>
        <p:spPr/>
        <p:txBody>
          <a:bodyPr/>
          <a:lstStyle/>
          <a:p>
            <a:endParaRPr lang="en-GB"/>
          </a:p>
        </p:txBody>
      </p:sp>
      <p:sp>
        <p:nvSpPr>
          <p:cNvPr id="5" name="Slide Number Placeholder 4"/>
          <p:cNvSpPr>
            <a:spLocks noGrp="1"/>
          </p:cNvSpPr>
          <p:nvPr>
            <p:ph type="sldNum" sz="quarter" idx="11"/>
          </p:nvPr>
        </p:nvSpPr>
        <p:spPr/>
        <p:txBody>
          <a:bodyPr/>
          <a:lstStyle/>
          <a:p>
            <a:fld id="{F0E5373B-2D8D-48C4-94E4-90DA025216DE}" type="slidenum">
              <a:rPr lang="en-GB" smtClean="0"/>
              <a:t>‹#›</a:t>
            </a:fld>
            <a:endParaRPr lang="en-GB"/>
          </a:p>
        </p:txBody>
      </p:sp>
    </p:spTree>
    <p:extLst>
      <p:ext uri="{BB962C8B-B14F-4D97-AF65-F5344CB8AC3E}">
        <p14:creationId xmlns:p14="http://schemas.microsoft.com/office/powerpoint/2010/main" val="1223805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tandaardinhou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en-US"/>
              <a:t>Click to edit Master title style</a:t>
            </a:r>
            <a:endParaRPr lang="nl-BE" dirty="0"/>
          </a:p>
        </p:txBody>
      </p:sp>
      <p:sp>
        <p:nvSpPr>
          <p:cNvPr id="11" name="Tijdelijke aanduiding voor tekst 13"/>
          <p:cNvSpPr>
            <a:spLocks noGrp="1"/>
          </p:cNvSpPr>
          <p:nvPr>
            <p:ph type="body" sz="quarter" idx="10"/>
          </p:nvPr>
        </p:nvSpPr>
        <p:spPr>
          <a:xfrm>
            <a:off x="467544" y="1556792"/>
            <a:ext cx="8208911" cy="4536504"/>
          </a:xfrm>
        </p:spPr>
        <p:txBody>
          <a:bodyPr anchor="t" anchorCtr="0"/>
          <a:lstStyle>
            <a:lvl1pPr>
              <a:spcBef>
                <a:spcPts val="600"/>
              </a:spcBef>
              <a:spcAft>
                <a:spcPts val="1800"/>
              </a:spcAft>
              <a:defRPr sz="2400"/>
            </a:lvl1pPr>
            <a:lvl2pPr>
              <a:lnSpc>
                <a:spcPct val="110000"/>
              </a:lnSpc>
              <a:spcBef>
                <a:spcPts val="600"/>
              </a:spcBef>
              <a:spcAft>
                <a:spcPts val="600"/>
              </a:spcAft>
              <a:defRPr sz="2000"/>
            </a:lvl2pPr>
            <a:lvl3pPr>
              <a:lnSpc>
                <a:spcPct val="110000"/>
              </a:lnSpc>
              <a:spcBef>
                <a:spcPts val="600"/>
              </a:spcBef>
              <a:spcAft>
                <a:spcPts val="600"/>
              </a:spcAft>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dirty="0"/>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0E5373B-2D8D-48C4-94E4-90DA025216DE}" type="slidenum">
              <a:rPr lang="en-GB" smtClean="0"/>
              <a:t>‹#›</a:t>
            </a:fld>
            <a:endParaRPr lang="en-GB"/>
          </a:p>
        </p:txBody>
      </p:sp>
    </p:spTree>
    <p:extLst>
      <p:ext uri="{BB962C8B-B14F-4D97-AF65-F5344CB8AC3E}">
        <p14:creationId xmlns:p14="http://schemas.microsoft.com/office/powerpoint/2010/main" val="1499877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oud met smalle illustratie">
    <p:spTree>
      <p:nvGrpSpPr>
        <p:cNvPr id="1" name=""/>
        <p:cNvGrpSpPr/>
        <p:nvPr/>
      </p:nvGrpSpPr>
      <p:grpSpPr>
        <a:xfrm>
          <a:off x="0" y="0"/>
          <a:ext cx="0" cy="0"/>
          <a:chOff x="0" y="0"/>
          <a:chExt cx="0" cy="0"/>
        </a:xfrm>
      </p:grpSpPr>
      <p:sp>
        <p:nvSpPr>
          <p:cNvPr id="14" name="Tijdelijke aanduiding voor tekst 13"/>
          <p:cNvSpPr>
            <a:spLocks noGrp="1"/>
          </p:cNvSpPr>
          <p:nvPr userDrawn="1">
            <p:ph type="body" sz="quarter" idx="10"/>
          </p:nvPr>
        </p:nvSpPr>
        <p:spPr>
          <a:xfrm>
            <a:off x="2699793" y="981199"/>
            <a:ext cx="5688632" cy="5112097"/>
          </a:xfrm>
        </p:spPr>
        <p:txBody>
          <a:bodyPr anchor="ctr" anchorCtr="0"/>
          <a:lstStyle>
            <a:lvl1pPr>
              <a:spcBef>
                <a:spcPts val="600"/>
              </a:spcBef>
              <a:spcAft>
                <a:spcPts val="1800"/>
              </a:spcAft>
              <a:defRPr sz="2000"/>
            </a:lvl1pPr>
            <a:lvl2pPr>
              <a:lnSpc>
                <a:spcPct val="110000"/>
              </a:lnSpc>
              <a:spcBef>
                <a:spcPts val="600"/>
              </a:spcBef>
              <a:spcAft>
                <a:spcPts val="600"/>
              </a:spcAft>
              <a:defRPr sz="1600"/>
            </a:lvl2pPr>
            <a:lvl3pPr>
              <a:lnSpc>
                <a:spcPct val="110000"/>
              </a:lnSpc>
              <a:spcBef>
                <a:spcPts val="600"/>
              </a:spcBef>
              <a:spcAft>
                <a:spcPts val="600"/>
              </a:spcAft>
              <a:defRPr sz="1400"/>
            </a:lvl3pPr>
            <a:lvl4pPr>
              <a:defRPr sz="1300"/>
            </a:lvl4pPr>
            <a:lvl5pPr>
              <a:defRPr sz="13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dirty="0"/>
          </a:p>
        </p:txBody>
      </p:sp>
      <p:sp>
        <p:nvSpPr>
          <p:cNvPr id="2" name="Footer Placeholder 1"/>
          <p:cNvSpPr>
            <a:spLocks noGrp="1"/>
          </p:cNvSpPr>
          <p:nvPr>
            <p:ph type="ftr" sz="quarter" idx="11"/>
          </p:nvPr>
        </p:nvSpPr>
        <p:spPr/>
        <p:txBody>
          <a:bodyPr/>
          <a:lstStyle/>
          <a:p>
            <a:endParaRPr lang="en-GB"/>
          </a:p>
        </p:txBody>
      </p:sp>
      <p:sp>
        <p:nvSpPr>
          <p:cNvPr id="3" name="Slide Number Placeholder 2"/>
          <p:cNvSpPr>
            <a:spLocks noGrp="1"/>
          </p:cNvSpPr>
          <p:nvPr>
            <p:ph type="sldNum" sz="quarter" idx="12"/>
          </p:nvPr>
        </p:nvSpPr>
        <p:spPr/>
        <p:txBody>
          <a:bodyPr/>
          <a:lstStyle/>
          <a:p>
            <a:fld id="{F0E5373B-2D8D-48C4-94E4-90DA025216DE}" type="slidenum">
              <a:rPr lang="en-GB" smtClean="0"/>
              <a:t>‹#›</a:t>
            </a:fld>
            <a:endParaRPr lang="en-GB"/>
          </a:p>
        </p:txBody>
      </p:sp>
    </p:spTree>
    <p:extLst>
      <p:ext uri="{BB962C8B-B14F-4D97-AF65-F5344CB8AC3E}">
        <p14:creationId xmlns:p14="http://schemas.microsoft.com/office/powerpoint/2010/main" val="1088173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oud met brede illustratie">
    <p:spTree>
      <p:nvGrpSpPr>
        <p:cNvPr id="1" name=""/>
        <p:cNvGrpSpPr/>
        <p:nvPr/>
      </p:nvGrpSpPr>
      <p:grpSpPr>
        <a:xfrm>
          <a:off x="0" y="0"/>
          <a:ext cx="0" cy="0"/>
          <a:chOff x="0" y="0"/>
          <a:chExt cx="0" cy="0"/>
        </a:xfrm>
      </p:grpSpPr>
      <p:sp>
        <p:nvSpPr>
          <p:cNvPr id="14" name="Tijdelijke aanduiding voor tekst 13"/>
          <p:cNvSpPr>
            <a:spLocks noGrp="1"/>
          </p:cNvSpPr>
          <p:nvPr userDrawn="1">
            <p:ph type="body" sz="quarter" idx="10"/>
          </p:nvPr>
        </p:nvSpPr>
        <p:spPr>
          <a:xfrm>
            <a:off x="3275855" y="981199"/>
            <a:ext cx="5112569" cy="5112097"/>
          </a:xfrm>
        </p:spPr>
        <p:txBody>
          <a:bodyPr anchor="ctr" anchorCtr="0"/>
          <a:lstStyle>
            <a:lvl1pPr>
              <a:spcBef>
                <a:spcPts val="600"/>
              </a:spcBef>
              <a:spcAft>
                <a:spcPts val="1800"/>
              </a:spcAft>
              <a:defRPr sz="2000"/>
            </a:lvl1pPr>
            <a:lvl2pPr>
              <a:lnSpc>
                <a:spcPct val="110000"/>
              </a:lnSpc>
              <a:spcBef>
                <a:spcPts val="600"/>
              </a:spcBef>
              <a:spcAft>
                <a:spcPts val="600"/>
              </a:spcAft>
              <a:defRPr sz="1600"/>
            </a:lvl2pPr>
            <a:lvl3pPr>
              <a:lnSpc>
                <a:spcPct val="110000"/>
              </a:lnSpc>
              <a:spcBef>
                <a:spcPts val="600"/>
              </a:spcBef>
              <a:spcAft>
                <a:spcPts val="600"/>
              </a:spcAft>
              <a:defRPr sz="1400"/>
            </a:lvl3pPr>
            <a:lvl4pPr>
              <a:defRPr sz="1300"/>
            </a:lvl4pPr>
            <a:lvl5pPr>
              <a:defRPr sz="13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dirty="0"/>
          </a:p>
        </p:txBody>
      </p:sp>
      <p:sp>
        <p:nvSpPr>
          <p:cNvPr id="2" name="Footer Placeholder 1"/>
          <p:cNvSpPr>
            <a:spLocks noGrp="1"/>
          </p:cNvSpPr>
          <p:nvPr>
            <p:ph type="ftr" sz="quarter" idx="11"/>
          </p:nvPr>
        </p:nvSpPr>
        <p:spPr/>
        <p:txBody>
          <a:bodyPr/>
          <a:lstStyle/>
          <a:p>
            <a:endParaRPr lang="en-GB"/>
          </a:p>
        </p:txBody>
      </p:sp>
      <p:sp>
        <p:nvSpPr>
          <p:cNvPr id="3" name="Slide Number Placeholder 2"/>
          <p:cNvSpPr>
            <a:spLocks noGrp="1"/>
          </p:cNvSpPr>
          <p:nvPr>
            <p:ph type="sldNum" sz="quarter" idx="12"/>
          </p:nvPr>
        </p:nvSpPr>
        <p:spPr/>
        <p:txBody>
          <a:bodyPr/>
          <a:lstStyle/>
          <a:p>
            <a:fld id="{F0E5373B-2D8D-48C4-94E4-90DA025216DE}" type="slidenum">
              <a:rPr lang="en-GB" smtClean="0"/>
              <a:t>‹#›</a:t>
            </a:fld>
            <a:endParaRPr lang="en-GB"/>
          </a:p>
        </p:txBody>
      </p:sp>
    </p:spTree>
    <p:extLst>
      <p:ext uri="{BB962C8B-B14F-4D97-AF65-F5344CB8AC3E}">
        <p14:creationId xmlns:p14="http://schemas.microsoft.com/office/powerpoint/2010/main" val="2334042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Inhoud 2 kolom">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nl-BE"/>
          </a:p>
        </p:txBody>
      </p:sp>
      <p:sp>
        <p:nvSpPr>
          <p:cNvPr id="3" name="Tijdelijke aanduiding voor inhoud 2"/>
          <p:cNvSpPr>
            <a:spLocks noGrp="1"/>
          </p:cNvSpPr>
          <p:nvPr>
            <p:ph sz="half" idx="1"/>
          </p:nvPr>
        </p:nvSpPr>
        <p:spPr>
          <a:xfrm>
            <a:off x="457200" y="1600200"/>
            <a:ext cx="4038600" cy="4525963"/>
          </a:xfrm>
        </p:spPr>
        <p:txBody>
          <a:bodyPr/>
          <a:lstStyle>
            <a:lvl1pPr>
              <a:defRPr sz="2400"/>
            </a:lvl1pPr>
            <a:lvl2pPr>
              <a:defRPr sz="20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dirty="0"/>
          </a:p>
        </p:txBody>
      </p:sp>
      <p:sp>
        <p:nvSpPr>
          <p:cNvPr id="4" name="Tijdelijke aanduiding voor inhoud 3"/>
          <p:cNvSpPr>
            <a:spLocks noGrp="1"/>
          </p:cNvSpPr>
          <p:nvPr>
            <p:ph sz="half" idx="2"/>
          </p:nvPr>
        </p:nvSpPr>
        <p:spPr>
          <a:xfrm>
            <a:off x="4648200" y="1600200"/>
            <a:ext cx="4038600" cy="4525963"/>
          </a:xfrm>
        </p:spPr>
        <p:txBody>
          <a:bodyPr/>
          <a:lstStyle>
            <a:lvl1pPr>
              <a:defRPr sz="2400"/>
            </a:lvl1pPr>
            <a:lvl2pPr>
              <a:defRPr sz="20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dirty="0"/>
          </a:p>
        </p:txBody>
      </p:sp>
      <p:sp>
        <p:nvSpPr>
          <p:cNvPr id="5" name="Footer Placeholder 4"/>
          <p:cNvSpPr>
            <a:spLocks noGrp="1"/>
          </p:cNvSpPr>
          <p:nvPr>
            <p:ph type="ftr" sz="quarter" idx="10"/>
          </p:nvPr>
        </p:nvSpPr>
        <p:spPr/>
        <p:txBody>
          <a:bodyPr/>
          <a:lstStyle/>
          <a:p>
            <a:endParaRPr lang="en-GB"/>
          </a:p>
        </p:txBody>
      </p:sp>
      <p:sp>
        <p:nvSpPr>
          <p:cNvPr id="6" name="Slide Number Placeholder 5"/>
          <p:cNvSpPr>
            <a:spLocks noGrp="1"/>
          </p:cNvSpPr>
          <p:nvPr>
            <p:ph type="sldNum" sz="quarter" idx="11"/>
          </p:nvPr>
        </p:nvSpPr>
        <p:spPr/>
        <p:txBody>
          <a:bodyPr/>
          <a:lstStyle/>
          <a:p>
            <a:fld id="{F0E5373B-2D8D-48C4-94E4-90DA025216DE}" type="slidenum">
              <a:rPr lang="en-GB" smtClean="0"/>
              <a:t>‹#›</a:t>
            </a:fld>
            <a:endParaRPr lang="en-GB"/>
          </a:p>
        </p:txBody>
      </p:sp>
    </p:spTree>
    <p:extLst>
      <p:ext uri="{BB962C8B-B14F-4D97-AF65-F5344CB8AC3E}">
        <p14:creationId xmlns:p14="http://schemas.microsoft.com/office/powerpoint/2010/main" val="1323856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nl-BE"/>
          </a:p>
        </p:txBody>
      </p:sp>
      <p:sp>
        <p:nvSpPr>
          <p:cNvPr id="3" name="Footer Placeholder 2"/>
          <p:cNvSpPr>
            <a:spLocks noGrp="1"/>
          </p:cNvSpPr>
          <p:nvPr>
            <p:ph type="ftr" sz="quarter" idx="10"/>
          </p:nvPr>
        </p:nvSpPr>
        <p:spPr/>
        <p:txBody>
          <a:bodyPr/>
          <a:lstStyle/>
          <a:p>
            <a:endParaRPr lang="en-GB"/>
          </a:p>
        </p:txBody>
      </p:sp>
      <p:sp>
        <p:nvSpPr>
          <p:cNvPr id="4" name="Slide Number Placeholder 3"/>
          <p:cNvSpPr>
            <a:spLocks noGrp="1"/>
          </p:cNvSpPr>
          <p:nvPr>
            <p:ph type="sldNum" sz="quarter" idx="11"/>
          </p:nvPr>
        </p:nvSpPr>
        <p:spPr/>
        <p:txBody>
          <a:bodyPr/>
          <a:lstStyle/>
          <a:p>
            <a:fld id="{F0E5373B-2D8D-48C4-94E4-90DA025216DE}" type="slidenum">
              <a:rPr lang="en-GB" smtClean="0"/>
              <a:t>‹#›</a:t>
            </a:fld>
            <a:endParaRPr lang="en-GB"/>
          </a:p>
        </p:txBody>
      </p:sp>
    </p:spTree>
    <p:extLst>
      <p:ext uri="{BB962C8B-B14F-4D97-AF65-F5344CB8AC3E}">
        <p14:creationId xmlns:p14="http://schemas.microsoft.com/office/powerpoint/2010/main" val="14048754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endParaRPr lang="en-GB"/>
          </a:p>
        </p:txBody>
      </p:sp>
      <p:sp>
        <p:nvSpPr>
          <p:cNvPr id="3" name="Slide Number Placeholder 2"/>
          <p:cNvSpPr>
            <a:spLocks noGrp="1"/>
          </p:cNvSpPr>
          <p:nvPr>
            <p:ph type="sldNum" sz="quarter" idx="11"/>
          </p:nvPr>
        </p:nvSpPr>
        <p:spPr/>
        <p:txBody>
          <a:bodyPr/>
          <a:lstStyle/>
          <a:p>
            <a:fld id="{F0E5373B-2D8D-48C4-94E4-90DA025216DE}" type="slidenum">
              <a:rPr lang="en-GB" smtClean="0"/>
              <a:t>‹#›</a:t>
            </a:fld>
            <a:endParaRPr lang="en-GB"/>
          </a:p>
        </p:txBody>
      </p:sp>
    </p:spTree>
    <p:extLst>
      <p:ext uri="{BB962C8B-B14F-4D97-AF65-F5344CB8AC3E}">
        <p14:creationId xmlns:p14="http://schemas.microsoft.com/office/powerpoint/2010/main" val="21554203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nl-NL" dirty="0"/>
              <a:t>Klik om de stijl te bewerken</a:t>
            </a:r>
            <a:endParaRPr lang="nl-BE" dirty="0"/>
          </a:p>
        </p:txBody>
      </p:sp>
      <p:sp>
        <p:nvSpPr>
          <p:cNvPr id="3" name="Tijdelijke aanduiding voor tekst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nl-NL" dirty="0"/>
              <a:t>Klik om de modelstijlen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pic>
        <p:nvPicPr>
          <p:cNvPr id="7" name="Afbeelding 6"/>
          <p:cNvPicPr/>
          <p:nvPr/>
        </p:nvPicPr>
        <p:blipFill>
          <a:blip r:embed="rId13">
            <a:extLst>
              <a:ext uri="{28A0092B-C50C-407E-A947-70E740481C1C}">
                <a14:useLocalDpi xmlns:a14="http://schemas.microsoft.com/office/drawing/2010/main" val="0"/>
              </a:ext>
            </a:extLst>
          </a:blip>
          <a:stretch>
            <a:fillRect/>
          </a:stretch>
        </p:blipFill>
        <p:spPr>
          <a:xfrm>
            <a:off x="8316416" y="435053"/>
            <a:ext cx="216024" cy="306624"/>
          </a:xfrm>
          <a:prstGeom prst="rect">
            <a:avLst/>
          </a:prstGeom>
        </p:spPr>
      </p:pic>
      <p:sp>
        <p:nvSpPr>
          <p:cNvPr id="4" name="Footer Placeholder 3"/>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5" name="Slide Number Placeholder 4"/>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E5373B-2D8D-48C4-94E4-90DA025216DE}" type="slidenum">
              <a:rPr lang="en-GB" smtClean="0"/>
              <a:t>‹#›</a:t>
            </a:fld>
            <a:endParaRPr lang="en-GB"/>
          </a:p>
        </p:txBody>
      </p:sp>
    </p:spTree>
    <p:extLst>
      <p:ext uri="{BB962C8B-B14F-4D97-AF65-F5344CB8AC3E}">
        <p14:creationId xmlns:p14="http://schemas.microsoft.com/office/powerpoint/2010/main" val="3971621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0" r:id="rId4"/>
    <p:sldLayoutId id="2147483654" r:id="rId5"/>
    <p:sldLayoutId id="2147483662" r:id="rId6"/>
    <p:sldLayoutId id="2147483652" r:id="rId7"/>
    <p:sldLayoutId id="2147483661" r:id="rId8"/>
    <p:sldLayoutId id="2147483655" r:id="rId9"/>
    <p:sldLayoutId id="2147483657" r:id="rId10"/>
    <p:sldLayoutId id="2147483674" r:id="rId11"/>
  </p:sldLayoutIdLst>
  <p:hf hdr="0" dt="0"/>
  <p:txStyles>
    <p:titleStyle>
      <a:lvl1pPr algn="l" defTabSz="914400" rtl="0" eaLnBrk="1" latinLnBrk="0" hangingPunct="1">
        <a:spcBef>
          <a:spcPct val="0"/>
        </a:spcBef>
        <a:buNone/>
        <a:defRPr sz="2600" kern="1200">
          <a:solidFill>
            <a:srgbClr val="4BAAC5"/>
          </a:solidFill>
          <a:latin typeface="Tahoma" pitchFamily="34" charset="0"/>
          <a:ea typeface="Tahoma" pitchFamily="34" charset="0"/>
          <a:cs typeface="Tahoma" pitchFamily="34" charset="0"/>
        </a:defRPr>
      </a:lvl1pPr>
    </p:titleStyle>
    <p:bodyStyle>
      <a:lvl1pPr marL="0" indent="0" algn="l" defTabSz="914400" rtl="0" eaLnBrk="1" latinLnBrk="0" hangingPunct="1">
        <a:spcBef>
          <a:spcPts val="600"/>
        </a:spcBef>
        <a:spcAft>
          <a:spcPts val="1800"/>
        </a:spcAft>
        <a:buClr>
          <a:srgbClr val="4BAAC5"/>
        </a:buClr>
        <a:buSzPct val="70000"/>
        <a:buFont typeface="Wingdings 3" pitchFamily="18" charset="2"/>
        <a:buNone/>
        <a:defRPr sz="2400" kern="1200">
          <a:solidFill>
            <a:srgbClr val="4BAAC5"/>
          </a:solidFill>
          <a:latin typeface="Tahoma" pitchFamily="34" charset="0"/>
          <a:ea typeface="Tahoma" pitchFamily="34" charset="0"/>
          <a:cs typeface="Tahoma" pitchFamily="34" charset="0"/>
        </a:defRPr>
      </a:lvl1pPr>
      <a:lvl2pPr marL="268288" indent="-268288" algn="l" defTabSz="914400" rtl="0" eaLnBrk="1" latinLnBrk="0" hangingPunct="1">
        <a:lnSpc>
          <a:spcPct val="110000"/>
        </a:lnSpc>
        <a:spcBef>
          <a:spcPts val="600"/>
        </a:spcBef>
        <a:spcAft>
          <a:spcPts val="600"/>
        </a:spcAft>
        <a:buClr>
          <a:srgbClr val="4BAAC5"/>
        </a:buClr>
        <a:buSzPct val="50000"/>
        <a:buFont typeface="Wingdings 3" pitchFamily="18" charset="2"/>
        <a:buChar char=""/>
        <a:defRPr sz="2000" kern="1200">
          <a:solidFill>
            <a:schemeClr val="tx1"/>
          </a:solidFill>
          <a:latin typeface="Tahoma" pitchFamily="34" charset="0"/>
          <a:ea typeface="Tahoma" pitchFamily="34" charset="0"/>
          <a:cs typeface="Tahoma" pitchFamily="34" charset="0"/>
        </a:defRPr>
      </a:lvl2pPr>
      <a:lvl3pPr marL="538163" indent="-269875" algn="l" defTabSz="914400" rtl="0" eaLnBrk="1" latinLnBrk="0" hangingPunct="1">
        <a:lnSpc>
          <a:spcPct val="100000"/>
        </a:lnSpc>
        <a:spcBef>
          <a:spcPts val="300"/>
        </a:spcBef>
        <a:spcAft>
          <a:spcPts val="300"/>
        </a:spcAft>
        <a:buClr>
          <a:srgbClr val="4BAAC5"/>
        </a:buClr>
        <a:buSzPct val="70000"/>
        <a:buFont typeface="Symbol" pitchFamily="18" charset="2"/>
        <a:buChar char=""/>
        <a:defRPr sz="1600" kern="1200">
          <a:solidFill>
            <a:schemeClr val="tx1"/>
          </a:solidFill>
          <a:latin typeface="Tahoma" pitchFamily="34" charset="0"/>
          <a:ea typeface="Tahoma" pitchFamily="34" charset="0"/>
          <a:cs typeface="Tahoma" pitchFamily="34" charset="0"/>
        </a:defRPr>
      </a:lvl3pPr>
      <a:lvl4pPr marL="806450" indent="-268288" algn="l" defTabSz="914400" rtl="0" eaLnBrk="1" latinLnBrk="0" hangingPunct="1">
        <a:spcBef>
          <a:spcPts val="200"/>
        </a:spcBef>
        <a:spcAft>
          <a:spcPts val="200"/>
        </a:spcAft>
        <a:buClr>
          <a:srgbClr val="4BAAC5"/>
        </a:buClr>
        <a:buSzPct val="75000"/>
        <a:buFont typeface="Symbol" pitchFamily="18" charset="2"/>
        <a:buChar char="¨"/>
        <a:defRPr sz="1400" kern="1200">
          <a:solidFill>
            <a:schemeClr val="tx1"/>
          </a:solidFill>
          <a:latin typeface="Tahoma" pitchFamily="34" charset="0"/>
          <a:ea typeface="Tahoma" pitchFamily="34" charset="0"/>
          <a:cs typeface="Tahoma" pitchFamily="34" charset="0"/>
        </a:defRPr>
      </a:lvl4pPr>
      <a:lvl5pPr marL="1076325" indent="-269875" algn="l" defTabSz="914400" rtl="0" eaLnBrk="1" latinLnBrk="0" hangingPunct="1">
        <a:spcBef>
          <a:spcPts val="200"/>
        </a:spcBef>
        <a:spcAft>
          <a:spcPts val="200"/>
        </a:spcAft>
        <a:buClr>
          <a:srgbClr val="4BAAC5"/>
        </a:buClr>
        <a:buSzPct val="50000"/>
        <a:buFont typeface="Wingdings 3" pitchFamily="18" charset="2"/>
        <a:buChar char=""/>
        <a:defRPr sz="1400" kern="1200">
          <a:solidFill>
            <a:schemeClr val="tx1"/>
          </a:solidFill>
          <a:latin typeface="Tahoma" pitchFamily="34" charset="0"/>
          <a:ea typeface="Tahoma" pitchFamily="34" charset="0"/>
          <a:cs typeface="Tahom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mailto:Wouter.Bervoets@ideaconsult.be" TargetMode="Externa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microsoft.com/office/2007/relationships/hdphoto" Target="../media/hdphoto1.wdp"/></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image" Target="../media/image120.png"/><Relationship Id="rId2" Type="http://schemas.microsoft.com/office/2011/relationships/webextension" Target="../webextensions/webextension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microsoft.com/office/2011/relationships/webextension" Target="../webextensions/webextension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microsoft.com/office/2011/relationships/webextension" Target="../webextensions/webextension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elijkbenige driehoek 3"/>
          <p:cNvSpPr>
            <a:spLocks noChangeArrowheads="1"/>
          </p:cNvSpPr>
          <p:nvPr/>
        </p:nvSpPr>
        <p:spPr bwMode="auto">
          <a:xfrm rot="5400000">
            <a:off x="-799598" y="1780327"/>
            <a:ext cx="4968553" cy="3369355"/>
          </a:xfrm>
          <a:prstGeom prst="triangle">
            <a:avLst>
              <a:gd name="adj" fmla="val 50000"/>
            </a:avLst>
          </a:prstGeom>
          <a:blipFill>
            <a:blip r:embed="rId3">
              <a:extLst>
                <a:ext uri="{28A0092B-C50C-407E-A947-70E740481C1C}">
                  <a14:useLocalDpi xmlns:a14="http://schemas.microsoft.com/office/drawing/2010/main" val="0"/>
                </a:ext>
              </a:extLst>
            </a:blip>
            <a:stretch>
              <a:fillRect/>
            </a:stretch>
          </a:blipFill>
          <a:ln>
            <a:noFill/>
          </a:ln>
          <a:extLst>
            <a:ext uri="{91240B29-F687-4F45-9708-019B960494DF}">
              <a14:hiddenLine xmlns:a14="http://schemas.microsoft.com/office/drawing/2010/main" w="0">
                <a:solidFill>
                  <a:srgbClr val="000000"/>
                </a:solidFill>
                <a:miter lim="800000"/>
                <a:headEnd/>
                <a:tailEnd/>
              </a14:hiddenLine>
            </a:ext>
          </a:extLst>
        </p:spPr>
        <p:txBody>
          <a:bodyPr rot="0" vert="horz" wrap="square" lIns="91440" tIns="45720" rIns="91440" bIns="45720" anchor="ctr" anchorCtr="0" upright="1">
            <a:noAutofit/>
          </a:bodyPr>
          <a:lstStyle/>
          <a:p>
            <a:endParaRPr lang="nl-BE"/>
          </a:p>
        </p:txBody>
      </p:sp>
      <p:sp>
        <p:nvSpPr>
          <p:cNvPr id="2" name="Titel 1"/>
          <p:cNvSpPr>
            <a:spLocks noGrp="1"/>
          </p:cNvSpPr>
          <p:nvPr>
            <p:ph type="ctrTitle"/>
          </p:nvPr>
        </p:nvSpPr>
        <p:spPr>
          <a:xfrm>
            <a:off x="3782144" y="2411000"/>
            <a:ext cx="4606280" cy="1470025"/>
          </a:xfrm>
        </p:spPr>
        <p:txBody>
          <a:bodyPr>
            <a:normAutofit fontScale="90000"/>
          </a:bodyPr>
          <a:lstStyle/>
          <a:p>
            <a:r>
              <a:rPr lang="nl-BE" sz="2800" dirty="0" err="1"/>
              <a:t>Governance</a:t>
            </a:r>
            <a:r>
              <a:rPr lang="nl-BE" sz="2800" dirty="0"/>
              <a:t> voor de metropool Brussel-Vlaanderen</a:t>
            </a:r>
            <a:endParaRPr lang="nl-BE" dirty="0"/>
          </a:p>
        </p:txBody>
      </p:sp>
      <p:sp>
        <p:nvSpPr>
          <p:cNvPr id="3" name="Ondertitel 2"/>
          <p:cNvSpPr>
            <a:spLocks noGrp="1"/>
          </p:cNvSpPr>
          <p:nvPr>
            <p:ph type="subTitle" idx="1"/>
          </p:nvPr>
        </p:nvSpPr>
        <p:spPr>
          <a:xfrm>
            <a:off x="3819872" y="3725172"/>
            <a:ext cx="4568552" cy="982960"/>
          </a:xfrm>
        </p:spPr>
        <p:txBody>
          <a:bodyPr/>
          <a:lstStyle/>
          <a:p>
            <a:r>
              <a:rPr lang="nl-BE" dirty="0"/>
              <a:t>VRP – </a:t>
            </a:r>
            <a:r>
              <a:rPr lang="nl-BE" dirty="0" err="1"/>
              <a:t>Werelddag</a:t>
            </a:r>
            <a:r>
              <a:rPr lang="nl-BE" dirty="0"/>
              <a:t> van de Stedenbouw,                   21 november 2019</a:t>
            </a:r>
          </a:p>
        </p:txBody>
      </p:sp>
      <p:pic>
        <p:nvPicPr>
          <p:cNvPr id="8" name="Afbeelding 7"/>
          <p:cNvPicPr/>
          <p:nvPr/>
        </p:nvPicPr>
        <p:blipFill>
          <a:blip r:embed="rId4">
            <a:extLst>
              <a:ext uri="{28A0092B-C50C-407E-A947-70E740481C1C}">
                <a14:useLocalDpi xmlns:a14="http://schemas.microsoft.com/office/drawing/2010/main" val="0"/>
              </a:ext>
            </a:extLst>
          </a:blip>
          <a:stretch>
            <a:fillRect/>
          </a:stretch>
        </p:blipFill>
        <p:spPr>
          <a:xfrm>
            <a:off x="2919882" y="3146013"/>
            <a:ext cx="449474" cy="637981"/>
          </a:xfrm>
          <a:prstGeom prst="rect">
            <a:avLst/>
          </a:prstGeom>
        </p:spPr>
      </p:pic>
      <p:pic>
        <p:nvPicPr>
          <p:cNvPr id="6" name="Picture 5" descr="A close up of a logo&#10;&#10;Description automatically generated">
            <a:extLst>
              <a:ext uri="{FF2B5EF4-FFF2-40B4-BE49-F238E27FC236}">
                <a16:creationId xmlns:a16="http://schemas.microsoft.com/office/drawing/2014/main" id="{86ED8DAC-C963-4B79-9C28-BCD75A176AC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63888" y="5337466"/>
            <a:ext cx="2857500" cy="1066800"/>
          </a:xfrm>
          <a:prstGeom prst="rect">
            <a:avLst/>
          </a:prstGeom>
        </p:spPr>
      </p:pic>
      <p:sp>
        <p:nvSpPr>
          <p:cNvPr id="9" name="Ondertitel 2">
            <a:extLst>
              <a:ext uri="{FF2B5EF4-FFF2-40B4-BE49-F238E27FC236}">
                <a16:creationId xmlns:a16="http://schemas.microsoft.com/office/drawing/2014/main" id="{5EC46427-196A-4FBF-8D11-80A37FF8C0D2}"/>
              </a:ext>
            </a:extLst>
          </p:cNvPr>
          <p:cNvSpPr txBox="1">
            <a:spLocks/>
          </p:cNvSpPr>
          <p:nvPr/>
        </p:nvSpPr>
        <p:spPr>
          <a:xfrm>
            <a:off x="3836059" y="4887906"/>
            <a:ext cx="4568552" cy="982960"/>
          </a:xfrm>
          <a:prstGeom prst="rect">
            <a:avLst/>
          </a:prstGeom>
        </p:spPr>
        <p:txBody>
          <a:bodyPr vert="horz" lIns="91440" tIns="45720" rIns="91440" bIns="45720" rtlCol="0">
            <a:normAutofit/>
          </a:bodyPr>
          <a:lstStyle>
            <a:lvl1pPr marL="0" indent="0" algn="l" defTabSz="914400" rtl="0" eaLnBrk="1" latinLnBrk="0" hangingPunct="1">
              <a:lnSpc>
                <a:spcPct val="120000"/>
              </a:lnSpc>
              <a:spcBef>
                <a:spcPts val="600"/>
              </a:spcBef>
              <a:spcAft>
                <a:spcPts val="1800"/>
              </a:spcAft>
              <a:buClr>
                <a:srgbClr val="4BAAC5"/>
              </a:buClr>
              <a:buSzPct val="70000"/>
              <a:buFont typeface="Wingdings 3" pitchFamily="18" charset="2"/>
              <a:buNone/>
              <a:defRPr sz="1600" kern="1200">
                <a:solidFill>
                  <a:schemeClr val="tx1"/>
                </a:solidFill>
                <a:latin typeface="Tahoma" pitchFamily="34" charset="0"/>
                <a:ea typeface="Tahoma" pitchFamily="34" charset="0"/>
                <a:cs typeface="Tahoma" pitchFamily="34" charset="0"/>
              </a:defRPr>
            </a:lvl1pPr>
            <a:lvl2pPr marL="457200" indent="0" algn="ctr" defTabSz="914400" rtl="0" eaLnBrk="1" latinLnBrk="0" hangingPunct="1">
              <a:lnSpc>
                <a:spcPct val="110000"/>
              </a:lnSpc>
              <a:spcBef>
                <a:spcPts val="600"/>
              </a:spcBef>
              <a:spcAft>
                <a:spcPts val="600"/>
              </a:spcAft>
              <a:buClr>
                <a:srgbClr val="4BAAC5"/>
              </a:buClr>
              <a:buSzPct val="50000"/>
              <a:buFont typeface="Wingdings 3" pitchFamily="18" charset="2"/>
              <a:buNone/>
              <a:defRPr sz="2000" kern="1200">
                <a:solidFill>
                  <a:schemeClr val="tx1">
                    <a:tint val="75000"/>
                  </a:schemeClr>
                </a:solidFill>
                <a:latin typeface="Tahoma" pitchFamily="34" charset="0"/>
                <a:ea typeface="Tahoma" pitchFamily="34" charset="0"/>
                <a:cs typeface="Tahoma" pitchFamily="34" charset="0"/>
              </a:defRPr>
            </a:lvl2pPr>
            <a:lvl3pPr marL="914400" indent="0" algn="ctr" defTabSz="914400" rtl="0" eaLnBrk="1" latinLnBrk="0" hangingPunct="1">
              <a:lnSpc>
                <a:spcPct val="100000"/>
              </a:lnSpc>
              <a:spcBef>
                <a:spcPts val="300"/>
              </a:spcBef>
              <a:spcAft>
                <a:spcPts val="300"/>
              </a:spcAft>
              <a:buClr>
                <a:srgbClr val="4BAAC5"/>
              </a:buClr>
              <a:buSzPct val="70000"/>
              <a:buFont typeface="Symbol" pitchFamily="18" charset="2"/>
              <a:buNone/>
              <a:defRPr sz="1600" kern="1200">
                <a:solidFill>
                  <a:schemeClr val="tx1">
                    <a:tint val="75000"/>
                  </a:schemeClr>
                </a:solidFill>
                <a:latin typeface="Tahoma" pitchFamily="34" charset="0"/>
                <a:ea typeface="Tahoma" pitchFamily="34" charset="0"/>
                <a:cs typeface="Tahoma" pitchFamily="34" charset="0"/>
              </a:defRPr>
            </a:lvl3pPr>
            <a:lvl4pPr marL="1371600" indent="0" algn="ctr" defTabSz="914400" rtl="0" eaLnBrk="1" latinLnBrk="0" hangingPunct="1">
              <a:spcBef>
                <a:spcPts val="200"/>
              </a:spcBef>
              <a:spcAft>
                <a:spcPts val="200"/>
              </a:spcAft>
              <a:buClr>
                <a:srgbClr val="4BAAC5"/>
              </a:buClr>
              <a:buSzPct val="75000"/>
              <a:buFont typeface="Symbol" pitchFamily="18" charset="2"/>
              <a:buNone/>
              <a:defRPr sz="1400" kern="1200">
                <a:solidFill>
                  <a:schemeClr val="tx1">
                    <a:tint val="75000"/>
                  </a:schemeClr>
                </a:solidFill>
                <a:latin typeface="Tahoma" pitchFamily="34" charset="0"/>
                <a:ea typeface="Tahoma" pitchFamily="34" charset="0"/>
                <a:cs typeface="Tahoma" pitchFamily="34" charset="0"/>
              </a:defRPr>
            </a:lvl4pPr>
            <a:lvl5pPr marL="1828800" indent="0" algn="ctr" defTabSz="914400" rtl="0" eaLnBrk="1" latinLnBrk="0" hangingPunct="1">
              <a:spcBef>
                <a:spcPts val="200"/>
              </a:spcBef>
              <a:spcAft>
                <a:spcPts val="200"/>
              </a:spcAft>
              <a:buClr>
                <a:srgbClr val="4BAAC5"/>
              </a:buClr>
              <a:buSzPct val="50000"/>
              <a:buFont typeface="Wingdings 3" pitchFamily="18" charset="2"/>
              <a:buNone/>
              <a:defRPr sz="1400" kern="1200">
                <a:solidFill>
                  <a:schemeClr val="tx1">
                    <a:tint val="75000"/>
                  </a:schemeClr>
                </a:solidFill>
                <a:latin typeface="Tahoma" pitchFamily="34" charset="0"/>
                <a:ea typeface="Tahoma" pitchFamily="34" charset="0"/>
                <a:cs typeface="Tahoma" pitchFamily="34" charset="0"/>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nl-BE" dirty="0"/>
              <a:t>Studie in opdracht van: </a:t>
            </a:r>
          </a:p>
        </p:txBody>
      </p:sp>
    </p:spTree>
    <p:extLst>
      <p:ext uri="{BB962C8B-B14F-4D97-AF65-F5344CB8AC3E}">
        <p14:creationId xmlns:p14="http://schemas.microsoft.com/office/powerpoint/2010/main" val="23906817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A867BF-6D22-4298-BC90-21DBD3306C49}"/>
              </a:ext>
            </a:extLst>
          </p:cNvPr>
          <p:cNvPicPr/>
          <p:nvPr/>
        </p:nvPicPr>
        <p:blipFill rotWithShape="1">
          <a:blip r:embed="rId2" cstate="print">
            <a:extLst>
              <a:ext uri="{28A0092B-C50C-407E-A947-70E740481C1C}">
                <a14:useLocalDpi xmlns:a14="http://schemas.microsoft.com/office/drawing/2010/main" val="0"/>
              </a:ext>
            </a:extLst>
          </a:blip>
          <a:srcRect b="22700"/>
          <a:stretch/>
        </p:blipFill>
        <p:spPr bwMode="auto">
          <a:xfrm>
            <a:off x="395536" y="1154514"/>
            <a:ext cx="8523806" cy="4548972"/>
          </a:xfrm>
          <a:prstGeom prst="rect">
            <a:avLst/>
          </a:prstGeom>
          <a:noFill/>
          <a:ln>
            <a:noFill/>
          </a:ln>
          <a:extLst>
            <a:ext uri="{53640926-AAD7-44D8-BBD7-CCE9431645EC}">
              <a14:shadowObscured xmlns:a14="http://schemas.microsoft.com/office/drawing/2010/main"/>
            </a:ext>
          </a:extLst>
        </p:spPr>
      </p:pic>
      <p:sp>
        <p:nvSpPr>
          <p:cNvPr id="6" name="Titel 1">
            <a:extLst>
              <a:ext uri="{FF2B5EF4-FFF2-40B4-BE49-F238E27FC236}">
                <a16:creationId xmlns:a16="http://schemas.microsoft.com/office/drawing/2014/main" id="{88B35954-AD16-4F8D-B3AF-1778812A4EF1}"/>
              </a:ext>
            </a:extLst>
          </p:cNvPr>
          <p:cNvSpPr txBox="1">
            <a:spLocks/>
          </p:cNvSpPr>
          <p:nvPr/>
        </p:nvSpPr>
        <p:spPr>
          <a:xfrm>
            <a:off x="198399" y="122962"/>
            <a:ext cx="8229600" cy="857250"/>
          </a:xfrm>
          <a:prstGeom prst="rect">
            <a:avLst/>
          </a:prstGeom>
        </p:spPr>
        <p:txBody>
          <a:bodyPr vert="horz" lIns="91440" tIns="45720" rIns="91440" bIns="45720" rtlCol="0" anchor="ctr">
            <a:noAutofit/>
          </a:bodyPr>
          <a:lstStyle>
            <a:lvl1pPr algn="l" defTabSz="914400" rtl="0" eaLnBrk="1" latinLnBrk="0" hangingPunct="1">
              <a:spcBef>
                <a:spcPct val="0"/>
              </a:spcBef>
              <a:buNone/>
              <a:defRPr sz="3000" kern="1200">
                <a:solidFill>
                  <a:srgbClr val="4BAAC5"/>
                </a:solidFill>
                <a:latin typeface="Tahoma" pitchFamily="34" charset="0"/>
                <a:ea typeface="Tahoma" pitchFamily="34" charset="0"/>
                <a:cs typeface="Tahoma" pitchFamily="34" charset="0"/>
              </a:defRPr>
            </a:lvl1pPr>
          </a:lstStyle>
          <a:p>
            <a:r>
              <a:rPr lang="nl-BE" sz="2800" dirty="0"/>
              <a:t>Ruimtelijk-economische verwevenheid</a:t>
            </a:r>
            <a:endParaRPr lang="nl-BE" sz="2000" dirty="0"/>
          </a:p>
        </p:txBody>
      </p:sp>
    </p:spTree>
    <p:extLst>
      <p:ext uri="{BB962C8B-B14F-4D97-AF65-F5344CB8AC3E}">
        <p14:creationId xmlns:p14="http://schemas.microsoft.com/office/powerpoint/2010/main" val="2288891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02389AC-A626-4AB5-96DB-BD31C8F08AD8}"/>
              </a:ext>
            </a:extLst>
          </p:cNvPr>
          <p:cNvSpPr>
            <a:spLocks noGrp="1"/>
          </p:cNvSpPr>
          <p:nvPr>
            <p:ph type="title"/>
          </p:nvPr>
        </p:nvSpPr>
        <p:spPr>
          <a:xfrm>
            <a:off x="198399" y="122962"/>
            <a:ext cx="8229600" cy="857250"/>
          </a:xfrm>
        </p:spPr>
        <p:txBody>
          <a:bodyPr>
            <a:noAutofit/>
          </a:bodyPr>
          <a:lstStyle/>
          <a:p>
            <a:r>
              <a:rPr lang="nl-BE" sz="2800" dirty="0"/>
              <a:t>Ruimtelijk-economische verwevenheid</a:t>
            </a:r>
            <a:endParaRPr lang="nl-BE" sz="2000" dirty="0"/>
          </a:p>
        </p:txBody>
      </p:sp>
      <p:pic>
        <p:nvPicPr>
          <p:cNvPr id="6" name="Picture 5">
            <a:extLst>
              <a:ext uri="{FF2B5EF4-FFF2-40B4-BE49-F238E27FC236}">
                <a16:creationId xmlns:a16="http://schemas.microsoft.com/office/drawing/2014/main" id="{44EC3DF8-5278-43CF-AB26-AA3BC3AD266B}"/>
              </a:ext>
            </a:extLst>
          </p:cNvPr>
          <p:cNvPicPr/>
          <p:nvPr/>
        </p:nvPicPr>
        <p:blipFill rotWithShape="1">
          <a:blip r:embed="rId3" cstate="print">
            <a:extLst>
              <a:ext uri="{28A0092B-C50C-407E-A947-70E740481C1C}">
                <a14:useLocalDpi xmlns:a14="http://schemas.microsoft.com/office/drawing/2010/main" val="0"/>
              </a:ext>
            </a:extLst>
          </a:blip>
          <a:srcRect b="22524"/>
          <a:stretch/>
        </p:blipFill>
        <p:spPr bwMode="auto">
          <a:xfrm>
            <a:off x="430896" y="1988839"/>
            <a:ext cx="8282207" cy="4536504"/>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D0AB44F3-193A-4BFA-92C6-7A3712599401}"/>
              </a:ext>
            </a:extLst>
          </p:cNvPr>
          <p:cNvPicPr/>
          <p:nvPr/>
        </p:nvPicPr>
        <p:blipFill rotWithShape="1">
          <a:blip r:embed="rId3" cstate="print">
            <a:extLst>
              <a:ext uri="{28A0092B-C50C-407E-A947-70E740481C1C}">
                <a14:useLocalDpi xmlns:a14="http://schemas.microsoft.com/office/drawing/2010/main" val="0"/>
              </a:ext>
            </a:extLst>
          </a:blip>
          <a:srcRect l="47291" t="52736" r="39668" b="30046"/>
          <a:stretch/>
        </p:blipFill>
        <p:spPr bwMode="auto">
          <a:xfrm>
            <a:off x="6444208" y="879917"/>
            <a:ext cx="2376265" cy="221784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060692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50F50-885E-44EA-BA40-9B881CF58C25}"/>
              </a:ext>
            </a:extLst>
          </p:cNvPr>
          <p:cNvSpPr>
            <a:spLocks noGrp="1"/>
          </p:cNvSpPr>
          <p:nvPr>
            <p:ph type="title"/>
          </p:nvPr>
        </p:nvSpPr>
        <p:spPr>
          <a:xfrm>
            <a:off x="457200" y="332656"/>
            <a:ext cx="8229600" cy="649594"/>
          </a:xfrm>
        </p:spPr>
        <p:txBody>
          <a:bodyPr/>
          <a:lstStyle/>
          <a:p>
            <a:r>
              <a:rPr lang="nl-BE" dirty="0"/>
              <a:t>Ruimtelijk-economische verwevenheid </a:t>
            </a:r>
          </a:p>
        </p:txBody>
      </p:sp>
      <p:sp>
        <p:nvSpPr>
          <p:cNvPr id="3" name="Content Placeholder 2">
            <a:extLst>
              <a:ext uri="{FF2B5EF4-FFF2-40B4-BE49-F238E27FC236}">
                <a16:creationId xmlns:a16="http://schemas.microsoft.com/office/drawing/2014/main" id="{9C8A480A-6294-42D9-AB46-F286FA53B164}"/>
              </a:ext>
            </a:extLst>
          </p:cNvPr>
          <p:cNvSpPr>
            <a:spLocks noGrp="1"/>
          </p:cNvSpPr>
          <p:nvPr>
            <p:ph idx="1"/>
          </p:nvPr>
        </p:nvSpPr>
        <p:spPr>
          <a:xfrm>
            <a:off x="0" y="836712"/>
            <a:ext cx="8532440" cy="4896544"/>
          </a:xfrm>
        </p:spPr>
        <p:txBody>
          <a:bodyPr>
            <a:normAutofit fontScale="92500" lnSpcReduction="10000"/>
          </a:bodyPr>
          <a:lstStyle/>
          <a:p>
            <a:pPr marL="188912" lvl="1" indent="0" eaLnBrk="0" fontAlgn="base" hangingPunct="0">
              <a:spcBef>
                <a:spcPct val="0"/>
              </a:spcBef>
              <a:spcAft>
                <a:spcPct val="0"/>
              </a:spcAft>
              <a:buNone/>
            </a:pPr>
            <a:endParaRPr lang="nl-BE" sz="7200" b="1" dirty="0">
              <a:solidFill>
                <a:schemeClr val="tx1"/>
              </a:solidFill>
            </a:endParaRPr>
          </a:p>
          <a:p>
            <a:pPr marL="742950" lvl="1" indent="-285750" eaLnBrk="0" fontAlgn="base" hangingPunct="0">
              <a:spcBef>
                <a:spcPct val="0"/>
              </a:spcBef>
              <a:spcAft>
                <a:spcPct val="0"/>
              </a:spcAft>
              <a:buFont typeface="Wingdings" panose="05000000000000000000" pitchFamily="2" charset="2"/>
              <a:buChar char="§"/>
            </a:pPr>
            <a:r>
              <a:rPr lang="nl-BE" sz="2800" dirty="0">
                <a:solidFill>
                  <a:schemeClr val="tx1"/>
                </a:solidFill>
              </a:rPr>
              <a:t>Sterke ruimtelijk-economische verwevenheid van beide gewesten</a:t>
            </a:r>
          </a:p>
          <a:p>
            <a:pPr marL="742950" lvl="1" indent="-285750" eaLnBrk="0" fontAlgn="base" hangingPunct="0">
              <a:spcBef>
                <a:spcPct val="0"/>
              </a:spcBef>
              <a:spcAft>
                <a:spcPct val="0"/>
              </a:spcAft>
              <a:buFont typeface="Wingdings" panose="05000000000000000000" pitchFamily="2" charset="2"/>
              <a:buChar char="§"/>
            </a:pPr>
            <a:endParaRPr lang="nl-BE" sz="2800" dirty="0">
              <a:solidFill>
                <a:schemeClr val="tx1"/>
              </a:solidFill>
            </a:endParaRPr>
          </a:p>
          <a:p>
            <a:pPr marL="742950" lvl="1" indent="-285750" eaLnBrk="0" fontAlgn="base" hangingPunct="0">
              <a:spcBef>
                <a:spcPct val="0"/>
              </a:spcBef>
              <a:spcAft>
                <a:spcPct val="0"/>
              </a:spcAft>
              <a:buFont typeface="Wingdings" panose="05000000000000000000" pitchFamily="2" charset="2"/>
              <a:buChar char="§"/>
            </a:pPr>
            <a:r>
              <a:rPr lang="nl-BE" sz="2800" dirty="0">
                <a:solidFill>
                  <a:schemeClr val="tx1"/>
                </a:solidFill>
              </a:rPr>
              <a:t>De grens is ‘relatief’ voor zowel bedrijven als werknemers:</a:t>
            </a:r>
          </a:p>
          <a:p>
            <a:pPr marL="742950" lvl="1" indent="-285750" eaLnBrk="0" fontAlgn="base" hangingPunct="0">
              <a:spcBef>
                <a:spcPct val="0"/>
              </a:spcBef>
              <a:spcAft>
                <a:spcPct val="0"/>
              </a:spcAft>
              <a:buFont typeface="Wingdings" panose="05000000000000000000" pitchFamily="2" charset="2"/>
              <a:buChar char="§"/>
            </a:pPr>
            <a:endParaRPr lang="nl-BE" sz="2800" dirty="0">
              <a:solidFill>
                <a:schemeClr val="tx1"/>
              </a:solidFill>
            </a:endParaRPr>
          </a:p>
          <a:p>
            <a:pPr marL="1012825" lvl="2" indent="-285750" eaLnBrk="0" fontAlgn="base" hangingPunct="0">
              <a:spcBef>
                <a:spcPct val="0"/>
              </a:spcBef>
              <a:spcAft>
                <a:spcPct val="0"/>
              </a:spcAft>
              <a:buFont typeface="Wingdings" panose="05000000000000000000" pitchFamily="2" charset="2"/>
              <a:buChar char="§"/>
            </a:pPr>
            <a:r>
              <a:rPr lang="nl-BE" sz="2500" dirty="0">
                <a:solidFill>
                  <a:schemeClr val="tx1"/>
                </a:solidFill>
              </a:rPr>
              <a:t>Pendelverkeer in twee richtingen</a:t>
            </a:r>
          </a:p>
          <a:p>
            <a:pPr marL="742950" lvl="1" indent="-285750" eaLnBrk="0" fontAlgn="base" hangingPunct="0">
              <a:spcBef>
                <a:spcPct val="0"/>
              </a:spcBef>
              <a:spcAft>
                <a:spcPct val="0"/>
              </a:spcAft>
              <a:buFont typeface="Wingdings" panose="05000000000000000000" pitchFamily="2" charset="2"/>
              <a:buChar char="§"/>
            </a:pPr>
            <a:endParaRPr lang="nl-BE" sz="2800" dirty="0">
              <a:solidFill>
                <a:schemeClr val="tx1"/>
              </a:solidFill>
            </a:endParaRPr>
          </a:p>
          <a:p>
            <a:pPr marL="1012825" lvl="2" indent="-285750" eaLnBrk="0" fontAlgn="base" hangingPunct="0">
              <a:spcBef>
                <a:spcPct val="0"/>
              </a:spcBef>
              <a:spcAft>
                <a:spcPct val="0"/>
              </a:spcAft>
              <a:buFont typeface="Wingdings" panose="05000000000000000000" pitchFamily="2" charset="2"/>
              <a:buChar char="§"/>
            </a:pPr>
            <a:r>
              <a:rPr lang="nl-BE" sz="2500" dirty="0">
                <a:solidFill>
                  <a:schemeClr val="tx1"/>
                </a:solidFill>
              </a:rPr>
              <a:t>Economische evoluties stoppen niet aan de grens</a:t>
            </a:r>
          </a:p>
          <a:p>
            <a:pPr marL="457200" lvl="1" indent="0" eaLnBrk="0" fontAlgn="base" hangingPunct="0">
              <a:spcBef>
                <a:spcPct val="0"/>
              </a:spcBef>
              <a:spcAft>
                <a:spcPct val="0"/>
              </a:spcAft>
              <a:buNone/>
            </a:pPr>
            <a:endParaRPr lang="nl-BE" sz="6800" dirty="0">
              <a:solidFill>
                <a:schemeClr val="tx1"/>
              </a:solidFill>
            </a:endParaRPr>
          </a:p>
          <a:p>
            <a:pPr marL="457200" lvl="1" indent="0" eaLnBrk="0" fontAlgn="base" hangingPunct="0">
              <a:spcBef>
                <a:spcPct val="0"/>
              </a:spcBef>
              <a:spcAft>
                <a:spcPct val="0"/>
              </a:spcAft>
              <a:buNone/>
            </a:pPr>
            <a:endParaRPr lang="nl-BE" sz="7200" dirty="0">
              <a:solidFill>
                <a:schemeClr val="tx1"/>
              </a:solidFill>
            </a:endParaRPr>
          </a:p>
          <a:p>
            <a:pPr marL="742950" lvl="1" indent="-285750" eaLnBrk="0" fontAlgn="base" hangingPunct="0">
              <a:spcBef>
                <a:spcPct val="0"/>
              </a:spcBef>
              <a:spcAft>
                <a:spcPct val="0"/>
              </a:spcAft>
              <a:buFont typeface="Wingdings" panose="05000000000000000000" pitchFamily="2" charset="2"/>
              <a:buChar char="§"/>
            </a:pPr>
            <a:endParaRPr lang="nl-BE" sz="4800" dirty="0">
              <a:solidFill>
                <a:schemeClr val="tx1"/>
              </a:solidFill>
            </a:endParaRPr>
          </a:p>
          <a:p>
            <a:endParaRPr lang="nl-BE" dirty="0"/>
          </a:p>
        </p:txBody>
      </p:sp>
    </p:spTree>
    <p:extLst>
      <p:ext uri="{BB962C8B-B14F-4D97-AF65-F5344CB8AC3E}">
        <p14:creationId xmlns:p14="http://schemas.microsoft.com/office/powerpoint/2010/main" val="926305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50F50-885E-44EA-BA40-9B881CF58C25}"/>
              </a:ext>
            </a:extLst>
          </p:cNvPr>
          <p:cNvSpPr>
            <a:spLocks noGrp="1"/>
          </p:cNvSpPr>
          <p:nvPr>
            <p:ph type="title"/>
          </p:nvPr>
        </p:nvSpPr>
        <p:spPr>
          <a:xfrm>
            <a:off x="457200" y="332656"/>
            <a:ext cx="8229600" cy="649594"/>
          </a:xfrm>
        </p:spPr>
        <p:txBody>
          <a:bodyPr/>
          <a:lstStyle/>
          <a:p>
            <a:r>
              <a:rPr lang="nl-BE" dirty="0"/>
              <a:t>Rationale voor een versterkte </a:t>
            </a:r>
            <a:r>
              <a:rPr lang="nl-BE" dirty="0" err="1"/>
              <a:t>stadsregionale</a:t>
            </a:r>
            <a:r>
              <a:rPr lang="nl-BE" dirty="0"/>
              <a:t> samenwerking </a:t>
            </a:r>
          </a:p>
        </p:txBody>
      </p:sp>
      <p:sp>
        <p:nvSpPr>
          <p:cNvPr id="3" name="Content Placeholder 2">
            <a:extLst>
              <a:ext uri="{FF2B5EF4-FFF2-40B4-BE49-F238E27FC236}">
                <a16:creationId xmlns:a16="http://schemas.microsoft.com/office/drawing/2014/main" id="{9C8A480A-6294-42D9-AB46-F286FA53B164}"/>
              </a:ext>
            </a:extLst>
          </p:cNvPr>
          <p:cNvSpPr>
            <a:spLocks noGrp="1"/>
          </p:cNvSpPr>
          <p:nvPr>
            <p:ph idx="1"/>
          </p:nvPr>
        </p:nvSpPr>
        <p:spPr>
          <a:xfrm>
            <a:off x="179512" y="1484784"/>
            <a:ext cx="8568952" cy="4525963"/>
          </a:xfrm>
        </p:spPr>
        <p:txBody>
          <a:bodyPr>
            <a:noAutofit/>
          </a:bodyPr>
          <a:lstStyle/>
          <a:p>
            <a:pPr marL="457200" lvl="1" indent="0" eaLnBrk="0" fontAlgn="base" hangingPunct="0">
              <a:spcBef>
                <a:spcPct val="0"/>
              </a:spcBef>
              <a:spcAft>
                <a:spcPct val="0"/>
              </a:spcAft>
              <a:buNone/>
            </a:pPr>
            <a:r>
              <a:rPr lang="nl-BE" sz="2400" dirty="0">
                <a:solidFill>
                  <a:schemeClr val="tx1"/>
                </a:solidFill>
              </a:rPr>
              <a:t>Samenwerking is aangewezen voor: </a:t>
            </a:r>
          </a:p>
          <a:p>
            <a:pPr marL="457200" lvl="1" indent="0" eaLnBrk="0" fontAlgn="base" hangingPunct="0">
              <a:spcBef>
                <a:spcPct val="0"/>
              </a:spcBef>
              <a:spcAft>
                <a:spcPct val="0"/>
              </a:spcAft>
              <a:buNone/>
            </a:pPr>
            <a:endParaRPr lang="nl-BE" sz="2200" dirty="0">
              <a:solidFill>
                <a:schemeClr val="tx1"/>
              </a:solidFill>
            </a:endParaRPr>
          </a:p>
          <a:p>
            <a:pPr marL="742950" lvl="1" indent="-285750" eaLnBrk="0" fontAlgn="base" hangingPunct="0">
              <a:spcBef>
                <a:spcPct val="0"/>
              </a:spcBef>
              <a:spcAft>
                <a:spcPct val="0"/>
              </a:spcAft>
              <a:buFont typeface="Wingdings" panose="05000000000000000000" pitchFamily="2" charset="2"/>
              <a:buChar char="§"/>
            </a:pPr>
            <a:r>
              <a:rPr lang="nl-BE" sz="2200" dirty="0">
                <a:solidFill>
                  <a:schemeClr val="tx1"/>
                </a:solidFill>
              </a:rPr>
              <a:t>oplossing zoeken voor de mobiliteitsvraagstukken;</a:t>
            </a:r>
          </a:p>
          <a:p>
            <a:pPr marL="742950" lvl="1" indent="-285750" eaLnBrk="0" fontAlgn="base" hangingPunct="0">
              <a:spcBef>
                <a:spcPct val="0"/>
              </a:spcBef>
              <a:spcAft>
                <a:spcPct val="0"/>
              </a:spcAft>
              <a:buFont typeface="Wingdings" panose="05000000000000000000" pitchFamily="2" charset="2"/>
              <a:buChar char="§"/>
            </a:pPr>
            <a:endParaRPr lang="nl-BE" sz="2200" dirty="0">
              <a:solidFill>
                <a:schemeClr val="tx1"/>
              </a:solidFill>
            </a:endParaRPr>
          </a:p>
          <a:p>
            <a:pPr marL="742950" lvl="1" indent="-285750" eaLnBrk="0" fontAlgn="base" hangingPunct="0">
              <a:spcBef>
                <a:spcPct val="0"/>
              </a:spcBef>
              <a:spcAft>
                <a:spcPct val="0"/>
              </a:spcAft>
              <a:buFont typeface="Wingdings" panose="05000000000000000000" pitchFamily="2" charset="2"/>
              <a:buChar char="§"/>
            </a:pPr>
            <a:r>
              <a:rPr lang="nl-BE" sz="2200" dirty="0">
                <a:solidFill>
                  <a:schemeClr val="tx1"/>
                </a:solidFill>
              </a:rPr>
              <a:t>vruchten plukken van elkaars sterkten en positieve economische evoluties;</a:t>
            </a:r>
          </a:p>
          <a:p>
            <a:pPr marL="742950" lvl="1" indent="-285750" eaLnBrk="0" fontAlgn="base" hangingPunct="0">
              <a:spcBef>
                <a:spcPct val="0"/>
              </a:spcBef>
              <a:spcAft>
                <a:spcPct val="0"/>
              </a:spcAft>
              <a:buFont typeface="Wingdings" panose="05000000000000000000" pitchFamily="2" charset="2"/>
              <a:buChar char="§"/>
            </a:pPr>
            <a:endParaRPr lang="nl-BE" sz="2200" dirty="0">
              <a:solidFill>
                <a:schemeClr val="tx1"/>
              </a:solidFill>
            </a:endParaRPr>
          </a:p>
          <a:p>
            <a:pPr marL="742950" lvl="1" indent="-285750" eaLnBrk="0" fontAlgn="base" hangingPunct="0">
              <a:spcBef>
                <a:spcPct val="0"/>
              </a:spcBef>
              <a:spcAft>
                <a:spcPct val="0"/>
              </a:spcAft>
              <a:buFont typeface="Wingdings" panose="05000000000000000000" pitchFamily="2" charset="2"/>
              <a:buChar char="§"/>
            </a:pPr>
            <a:r>
              <a:rPr lang="nl-BE" sz="2200" dirty="0">
                <a:solidFill>
                  <a:schemeClr val="tx1"/>
                </a:solidFill>
              </a:rPr>
              <a:t>afstemming van vraag en aanbod op de arbeidsmarkt; </a:t>
            </a:r>
          </a:p>
          <a:p>
            <a:pPr marL="457200" lvl="1" indent="0" eaLnBrk="0" fontAlgn="base" hangingPunct="0">
              <a:spcBef>
                <a:spcPct val="0"/>
              </a:spcBef>
              <a:spcAft>
                <a:spcPct val="0"/>
              </a:spcAft>
              <a:buNone/>
            </a:pPr>
            <a:endParaRPr lang="nl-BE" sz="2200" dirty="0">
              <a:solidFill>
                <a:schemeClr val="tx1"/>
              </a:solidFill>
            </a:endParaRPr>
          </a:p>
          <a:p>
            <a:pPr marL="742950" lvl="1" indent="-285750" eaLnBrk="0" fontAlgn="base" hangingPunct="0">
              <a:spcBef>
                <a:spcPct val="0"/>
              </a:spcBef>
              <a:spcAft>
                <a:spcPct val="0"/>
              </a:spcAft>
              <a:buFont typeface="Wingdings" panose="05000000000000000000" pitchFamily="2" charset="2"/>
              <a:buChar char="§"/>
            </a:pPr>
            <a:r>
              <a:rPr lang="nl-BE" sz="2200" dirty="0">
                <a:solidFill>
                  <a:schemeClr val="tx1"/>
                </a:solidFill>
              </a:rPr>
              <a:t>een antwoord te zoeken voor de demografische groei in BHG</a:t>
            </a:r>
          </a:p>
          <a:p>
            <a:pPr marL="742950" lvl="1" indent="-285750" eaLnBrk="0" fontAlgn="base" hangingPunct="0">
              <a:spcBef>
                <a:spcPct val="0"/>
              </a:spcBef>
              <a:spcAft>
                <a:spcPct val="0"/>
              </a:spcAft>
              <a:buFont typeface="Wingdings" panose="05000000000000000000" pitchFamily="2" charset="2"/>
              <a:buChar char="§"/>
            </a:pPr>
            <a:endParaRPr lang="nl-BE" sz="2200" dirty="0">
              <a:solidFill>
                <a:schemeClr val="tx1"/>
              </a:solidFill>
            </a:endParaRPr>
          </a:p>
          <a:p>
            <a:pPr marL="742950" lvl="1" indent="-285750" eaLnBrk="0" fontAlgn="base" hangingPunct="0">
              <a:spcBef>
                <a:spcPct val="0"/>
              </a:spcBef>
              <a:spcAft>
                <a:spcPct val="0"/>
              </a:spcAft>
              <a:buFont typeface="Wingdings" panose="05000000000000000000" pitchFamily="2" charset="2"/>
              <a:buChar char="§"/>
            </a:pPr>
            <a:r>
              <a:rPr lang="nl-BE" sz="2200" dirty="0">
                <a:solidFill>
                  <a:schemeClr val="tx1"/>
                </a:solidFill>
              </a:rPr>
              <a:t>….</a:t>
            </a:r>
          </a:p>
          <a:p>
            <a:pPr marL="742950" lvl="1" indent="-285750" eaLnBrk="0" fontAlgn="base" hangingPunct="0">
              <a:spcBef>
                <a:spcPct val="0"/>
              </a:spcBef>
              <a:spcAft>
                <a:spcPct val="0"/>
              </a:spcAft>
              <a:buFont typeface="Wingdings" panose="05000000000000000000" pitchFamily="2" charset="2"/>
              <a:buChar char="§"/>
            </a:pPr>
            <a:endParaRPr lang="nl-BE" sz="2200" dirty="0">
              <a:solidFill>
                <a:schemeClr val="tx1"/>
              </a:solidFill>
            </a:endParaRPr>
          </a:p>
          <a:p>
            <a:pPr marL="457200" lvl="1" indent="0" eaLnBrk="0" fontAlgn="base" hangingPunct="0">
              <a:spcBef>
                <a:spcPct val="0"/>
              </a:spcBef>
              <a:spcAft>
                <a:spcPct val="0"/>
              </a:spcAft>
              <a:buNone/>
            </a:pPr>
            <a:r>
              <a:rPr lang="nl-BE" sz="2200" dirty="0">
                <a:solidFill>
                  <a:schemeClr val="tx1"/>
                </a:solidFill>
              </a:rPr>
              <a:t> </a:t>
            </a:r>
            <a:endParaRPr lang="nl-BE" sz="2200" dirty="0"/>
          </a:p>
        </p:txBody>
      </p:sp>
    </p:spTree>
    <p:extLst>
      <p:ext uri="{BB962C8B-B14F-4D97-AF65-F5344CB8AC3E}">
        <p14:creationId xmlns:p14="http://schemas.microsoft.com/office/powerpoint/2010/main" val="24051870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outdoor, sitting, tree, forest&#10;&#10;Description automatically generated">
            <a:extLst>
              <a:ext uri="{FF2B5EF4-FFF2-40B4-BE49-F238E27FC236}">
                <a16:creationId xmlns:a16="http://schemas.microsoft.com/office/drawing/2014/main" id="{1CAB020E-73AE-4D13-8649-DEF5C0F44081}"/>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colorTemperature colorTemp="4700"/>
                    </a14:imgEffect>
                    <a14:imgEffect>
                      <a14:saturation sat="0"/>
                    </a14:imgEffect>
                  </a14:imgLayer>
                </a14:imgProps>
              </a:ext>
              <a:ext uri="{28A0092B-C50C-407E-A947-70E740481C1C}">
                <a14:useLocalDpi xmlns:a14="http://schemas.microsoft.com/office/drawing/2010/main" val="0"/>
              </a:ext>
            </a:extLst>
          </a:blip>
          <a:srcRect b="22035"/>
          <a:stretch/>
        </p:blipFill>
        <p:spPr>
          <a:xfrm>
            <a:off x="0" y="0"/>
            <a:ext cx="9144000" cy="6858000"/>
          </a:xfrm>
          <a:prstGeom prst="rect">
            <a:avLst/>
          </a:prstGeom>
        </p:spPr>
      </p:pic>
      <p:sp>
        <p:nvSpPr>
          <p:cNvPr id="4" name="Rectangle 1"/>
          <p:cNvSpPr>
            <a:spLocks noChangeArrowheads="1"/>
          </p:cNvSpPr>
          <p:nvPr/>
        </p:nvSpPr>
        <p:spPr bwMode="auto">
          <a:xfrm>
            <a:off x="204128" y="1355185"/>
            <a:ext cx="8939872" cy="46089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1. Opzet van het onderzoek</a:t>
            </a:r>
          </a:p>
          <a:p>
            <a:pPr eaLnBrk="0" fontAlgn="base" hangingPunct="0">
              <a:spcBef>
                <a:spcPct val="0"/>
              </a:spcBef>
              <a:spcAft>
                <a:spcPct val="0"/>
              </a:spcAft>
            </a:pPr>
            <a:endParaRPr lang="nl-BE" altLang="nl-BE" sz="25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2. Ruimtelijke-economische verwevenheid</a:t>
            </a: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b="1" dirty="0">
                <a:solidFill>
                  <a:schemeClr val="accent1"/>
                </a:solidFill>
                <a:latin typeface="Tahoma" panose="020B0604030504040204" pitchFamily="34" charset="0"/>
                <a:ea typeface="Tahoma" panose="020B0604030504040204" pitchFamily="34" charset="0"/>
                <a:cs typeface="Tahoma" panose="020B0604030504040204" pitchFamily="34" charset="0"/>
              </a:rPr>
              <a:t>3. Leereffecten samenwerking Vlaanderen-Brussel</a:t>
            </a: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 </a:t>
            </a: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4. Proeve van </a:t>
            </a:r>
            <a:r>
              <a:rPr lang="nl-BE" altLang="nl-BE" sz="2500" dirty="0" err="1">
                <a:solidFill>
                  <a:schemeClr val="accent1"/>
                </a:solidFill>
                <a:latin typeface="Tahoma" panose="020B0604030504040204" pitchFamily="34" charset="0"/>
                <a:ea typeface="Tahoma" panose="020B0604030504040204" pitchFamily="34" charset="0"/>
                <a:cs typeface="Tahoma" panose="020B0604030504040204" pitchFamily="34" charset="0"/>
              </a:rPr>
              <a:t>governancemodel</a:t>
            </a: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200" dirty="0">
                <a:solidFill>
                  <a:schemeClr val="accent1"/>
                </a:solidFill>
                <a:latin typeface="Tahoma" panose="020B0604030504040204" pitchFamily="34" charset="0"/>
                <a:ea typeface="Tahoma" panose="020B0604030504040204" pitchFamily="34" charset="0"/>
                <a:cs typeface="Tahoma" panose="020B0604030504040204" pitchFamily="34" charset="0"/>
              </a:rPr>
              <a:t> </a:t>
            </a:r>
            <a:endParaRPr lang="nl-BE" altLang="nl-BE" sz="2200" dirty="0">
              <a:latin typeface="Tahoma" panose="020B0604030504040204" pitchFamily="34" charset="0"/>
              <a:ea typeface="Tahoma" panose="020B0604030504040204" pitchFamily="34" charset="0"/>
              <a:cs typeface="Tahoma" panose="020B0604030504040204" pitchFamily="34" charset="0"/>
            </a:endParaRPr>
          </a:p>
          <a:p>
            <a:pPr algn="ctr" eaLnBrk="0" fontAlgn="base" hangingPunct="0">
              <a:spcBef>
                <a:spcPct val="0"/>
              </a:spcBef>
              <a:spcAft>
                <a:spcPct val="0"/>
              </a:spcAft>
            </a:pPr>
            <a:endPar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algn="ctr" eaLnBrk="0" fontAlgn="base" hangingPunct="0">
              <a:spcBef>
                <a:spcPct val="0"/>
              </a:spcBef>
              <a:spcAft>
                <a:spcPct val="0"/>
              </a:spcAft>
            </a:pPr>
            <a:r>
              <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172407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D253C-9139-4F67-AD7A-1214DA422D4D}"/>
              </a:ext>
            </a:extLst>
          </p:cNvPr>
          <p:cNvSpPr>
            <a:spLocks noGrp="1"/>
          </p:cNvSpPr>
          <p:nvPr>
            <p:ph type="title"/>
          </p:nvPr>
        </p:nvSpPr>
        <p:spPr>
          <a:xfrm>
            <a:off x="395536" y="476672"/>
            <a:ext cx="7632848" cy="792088"/>
          </a:xfrm>
        </p:spPr>
        <p:txBody>
          <a:bodyPr/>
          <a:lstStyle/>
          <a:p>
            <a:r>
              <a:rPr lang="nl-BE" sz="2800" dirty="0"/>
              <a:t>Bestaande samenwerkingsvormen in de stadsregio Brussel-Vlaanderen </a:t>
            </a:r>
            <a:br>
              <a:rPr lang="nl-BE" sz="2800" dirty="0"/>
            </a:br>
            <a:endParaRPr lang="nl-BE" sz="2800" dirty="0"/>
          </a:p>
        </p:txBody>
      </p:sp>
      <p:sp>
        <p:nvSpPr>
          <p:cNvPr id="9" name="Rectangle 1">
            <a:extLst>
              <a:ext uri="{FF2B5EF4-FFF2-40B4-BE49-F238E27FC236}">
                <a16:creationId xmlns:a16="http://schemas.microsoft.com/office/drawing/2014/main" id="{860E3AED-50A3-4BA4-88EF-E902793FFBEE}"/>
              </a:ext>
            </a:extLst>
          </p:cNvPr>
          <p:cNvSpPr>
            <a:spLocks noChangeArrowheads="1"/>
          </p:cNvSpPr>
          <p:nvPr/>
        </p:nvSpPr>
        <p:spPr bwMode="auto">
          <a:xfrm>
            <a:off x="251520" y="1844824"/>
            <a:ext cx="8258934" cy="5147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marL="742950" lvl="1" indent="-285750" eaLnBrk="0" fontAlgn="base" hangingPunct="0">
              <a:spcBef>
                <a:spcPct val="0"/>
              </a:spcBef>
              <a:spcAft>
                <a:spcPct val="0"/>
              </a:spcAft>
              <a:buFont typeface="Wingdings" panose="05000000000000000000" pitchFamily="2" charset="2"/>
              <a:buChar char="§"/>
            </a:pPr>
            <a:r>
              <a:rPr lang="nl-BE" altLang="nl-BE" sz="2400" dirty="0">
                <a:latin typeface="Tahoma" panose="020B0604030504040204" pitchFamily="34" charset="0"/>
                <a:ea typeface="Tahoma" panose="020B0604030504040204" pitchFamily="34" charset="0"/>
                <a:cs typeface="Tahoma" panose="020B0604030504040204" pitchFamily="34" charset="0"/>
              </a:rPr>
              <a:t>Informele afstemming</a:t>
            </a:r>
          </a:p>
          <a:p>
            <a:pPr marL="742950" lvl="1" indent="-285750" eaLnBrk="0" fontAlgn="base" hangingPunct="0">
              <a:spcBef>
                <a:spcPct val="0"/>
              </a:spcBef>
              <a:spcAft>
                <a:spcPct val="0"/>
              </a:spcAft>
              <a:buFont typeface="Wingdings" panose="05000000000000000000" pitchFamily="2" charset="2"/>
              <a:buChar char="§"/>
            </a:pPr>
            <a:endParaRPr lang="nl-BE" altLang="nl-BE" sz="2400" dirty="0">
              <a:latin typeface="Tahoma" panose="020B0604030504040204" pitchFamily="34" charset="0"/>
              <a:ea typeface="Tahoma" panose="020B0604030504040204" pitchFamily="34" charset="0"/>
              <a:cs typeface="Tahoma" panose="020B0604030504040204" pitchFamily="34" charset="0"/>
            </a:endParaRPr>
          </a:p>
          <a:p>
            <a:pPr marL="742950" lvl="1" indent="-285750" eaLnBrk="0" fontAlgn="base" hangingPunct="0">
              <a:spcBef>
                <a:spcPct val="0"/>
              </a:spcBef>
              <a:spcAft>
                <a:spcPct val="0"/>
              </a:spcAft>
              <a:buFont typeface="Wingdings" panose="05000000000000000000" pitchFamily="2" charset="2"/>
              <a:buChar char="§"/>
            </a:pPr>
            <a:r>
              <a:rPr lang="nl-BE" altLang="nl-BE" sz="2400" dirty="0">
                <a:latin typeface="Tahoma" panose="020B0604030504040204" pitchFamily="34" charset="0"/>
                <a:ea typeface="Tahoma" panose="020B0604030504040204" pitchFamily="34" charset="0"/>
                <a:cs typeface="Tahoma" panose="020B0604030504040204" pitchFamily="34" charset="0"/>
              </a:rPr>
              <a:t>Consultatie</a:t>
            </a:r>
          </a:p>
          <a:p>
            <a:pPr marL="742950" lvl="1" indent="-285750" eaLnBrk="0" fontAlgn="base" hangingPunct="0">
              <a:spcBef>
                <a:spcPct val="0"/>
              </a:spcBef>
              <a:spcAft>
                <a:spcPct val="0"/>
              </a:spcAft>
              <a:buFont typeface="Wingdings" panose="05000000000000000000" pitchFamily="2" charset="2"/>
              <a:buChar char="§"/>
            </a:pPr>
            <a:endParaRPr lang="nl-BE" altLang="nl-BE" sz="2400" dirty="0">
              <a:latin typeface="Tahoma" panose="020B0604030504040204" pitchFamily="34" charset="0"/>
              <a:ea typeface="Tahoma" panose="020B0604030504040204" pitchFamily="34" charset="0"/>
              <a:cs typeface="Tahoma" panose="020B0604030504040204" pitchFamily="34" charset="0"/>
            </a:endParaRPr>
          </a:p>
          <a:p>
            <a:pPr marL="742950" lvl="1" indent="-285750" eaLnBrk="0" fontAlgn="base" hangingPunct="0">
              <a:spcBef>
                <a:spcPct val="0"/>
              </a:spcBef>
              <a:spcAft>
                <a:spcPct val="0"/>
              </a:spcAft>
              <a:buFont typeface="Wingdings" panose="05000000000000000000" pitchFamily="2" charset="2"/>
              <a:buChar char="§"/>
            </a:pPr>
            <a:r>
              <a:rPr lang="nl-BE" sz="2400" dirty="0">
                <a:latin typeface="Tahoma" panose="020B0604030504040204" pitchFamily="34" charset="0"/>
                <a:ea typeface="Tahoma" panose="020B0604030504040204" pitchFamily="34" charset="0"/>
                <a:cs typeface="Tahoma" panose="020B0604030504040204" pitchFamily="34" charset="0"/>
              </a:rPr>
              <a:t>Samenwerkingsakkoord</a:t>
            </a:r>
          </a:p>
          <a:p>
            <a:pPr marL="742950" lvl="1" indent="-285750" eaLnBrk="0" fontAlgn="base" hangingPunct="0">
              <a:spcBef>
                <a:spcPct val="0"/>
              </a:spcBef>
              <a:spcAft>
                <a:spcPct val="0"/>
              </a:spcAft>
              <a:buFont typeface="Wingdings" panose="05000000000000000000" pitchFamily="2" charset="2"/>
              <a:buChar char="§"/>
            </a:pPr>
            <a:endParaRPr lang="nl-BE" sz="2400" dirty="0">
              <a:latin typeface="Tahoma" panose="020B0604030504040204" pitchFamily="34" charset="0"/>
              <a:ea typeface="Tahoma" panose="020B0604030504040204" pitchFamily="34" charset="0"/>
              <a:cs typeface="Tahoma" panose="020B0604030504040204" pitchFamily="34" charset="0"/>
            </a:endParaRPr>
          </a:p>
          <a:p>
            <a:pPr marL="742950" lvl="1" indent="-285750" eaLnBrk="0" fontAlgn="base" hangingPunct="0">
              <a:spcBef>
                <a:spcPct val="0"/>
              </a:spcBef>
              <a:spcAft>
                <a:spcPct val="0"/>
              </a:spcAft>
              <a:buFont typeface="Wingdings" panose="05000000000000000000" pitchFamily="2" charset="2"/>
              <a:buChar char="§"/>
            </a:pPr>
            <a:r>
              <a:rPr lang="nl-BE" sz="2400" dirty="0">
                <a:latin typeface="Tahoma" panose="020B0604030504040204" pitchFamily="34" charset="0"/>
                <a:ea typeface="Tahoma" panose="020B0604030504040204" pitchFamily="34" charset="0"/>
                <a:cs typeface="Tahoma" panose="020B0604030504040204" pitchFamily="34" charset="0"/>
              </a:rPr>
              <a:t>Feitelijke organisatie</a:t>
            </a:r>
          </a:p>
          <a:p>
            <a:pPr marL="742950" lvl="1" indent="-285750" eaLnBrk="0" fontAlgn="base" hangingPunct="0">
              <a:spcBef>
                <a:spcPct val="0"/>
              </a:spcBef>
              <a:spcAft>
                <a:spcPct val="0"/>
              </a:spcAft>
              <a:buFont typeface="Wingdings" panose="05000000000000000000" pitchFamily="2" charset="2"/>
              <a:buChar char="§"/>
            </a:pPr>
            <a:endParaRPr lang="nl-BE" sz="2400" dirty="0">
              <a:latin typeface="Tahoma" panose="020B0604030504040204" pitchFamily="34" charset="0"/>
              <a:ea typeface="Tahoma" panose="020B0604030504040204" pitchFamily="34" charset="0"/>
              <a:cs typeface="Tahoma" panose="020B0604030504040204" pitchFamily="34" charset="0"/>
            </a:endParaRPr>
          </a:p>
          <a:p>
            <a:pPr marL="742950" lvl="1" indent="-285750" eaLnBrk="0" fontAlgn="base" hangingPunct="0">
              <a:spcBef>
                <a:spcPct val="0"/>
              </a:spcBef>
              <a:spcAft>
                <a:spcPct val="0"/>
              </a:spcAft>
              <a:buFont typeface="Wingdings" panose="05000000000000000000" pitchFamily="2" charset="2"/>
              <a:buChar char="§"/>
            </a:pPr>
            <a:r>
              <a:rPr lang="nl-BE" sz="2400" dirty="0">
                <a:latin typeface="Tahoma" panose="020B0604030504040204" pitchFamily="34" charset="0"/>
                <a:ea typeface="Tahoma" panose="020B0604030504040204" pitchFamily="34" charset="0"/>
                <a:cs typeface="Tahoma" panose="020B0604030504040204" pitchFamily="34" charset="0"/>
              </a:rPr>
              <a:t>Intergemeentelijke koppeling</a:t>
            </a:r>
          </a:p>
          <a:p>
            <a:pPr eaLnBrk="0" fontAlgn="base" hangingPunct="0">
              <a:spcBef>
                <a:spcPct val="0"/>
              </a:spcBef>
              <a:spcAft>
                <a:spcPct val="0"/>
              </a:spcAft>
            </a:pPr>
            <a:endParaRPr lang="nl-BE" dirty="0">
              <a:solidFill>
                <a:srgbClr val="1D1D1D"/>
              </a:solidFill>
              <a:latin typeface="Tahoma" panose="020B0604030504040204" pitchFamily="34" charset="0"/>
              <a:ea typeface="Tahoma" panose="020B0604030504040204" pitchFamily="34" charset="0"/>
              <a:cs typeface="Times New Roman" panose="02020603050405020304" pitchFamily="18" charset="0"/>
            </a:endParaRPr>
          </a:p>
          <a:p>
            <a:pPr eaLnBrk="0" fontAlgn="base" hangingPunct="0">
              <a:spcBef>
                <a:spcPct val="0"/>
              </a:spcBef>
              <a:spcAft>
                <a:spcPct val="0"/>
              </a:spcAft>
            </a:pPr>
            <a:endParaRPr lang="nl-BE" dirty="0">
              <a:solidFill>
                <a:srgbClr val="1D1D1D"/>
              </a:solidFill>
              <a:latin typeface="Tahoma" panose="020B0604030504040204" pitchFamily="34" charset="0"/>
              <a:ea typeface="Tahoma" panose="020B0604030504040204" pitchFamily="34" charset="0"/>
              <a:cs typeface="Times New Roman" panose="02020603050405020304" pitchFamily="18" charset="0"/>
            </a:endParaRPr>
          </a:p>
          <a:p>
            <a:pPr eaLnBrk="0" fontAlgn="base" hangingPunct="0">
              <a:spcBef>
                <a:spcPct val="0"/>
              </a:spcBef>
              <a:spcAft>
                <a:spcPct val="0"/>
              </a:spcAft>
            </a:pPr>
            <a:endParaRPr lang="nl-BE" altLang="nl-BE" b="1"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b="1"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b="1"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099037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02389AC-A626-4AB5-96DB-BD31C8F08AD8}"/>
              </a:ext>
            </a:extLst>
          </p:cNvPr>
          <p:cNvSpPr>
            <a:spLocks noGrp="1"/>
          </p:cNvSpPr>
          <p:nvPr>
            <p:ph type="title"/>
          </p:nvPr>
        </p:nvSpPr>
        <p:spPr>
          <a:xfrm>
            <a:off x="184825" y="480769"/>
            <a:ext cx="8596009" cy="894944"/>
          </a:xfrm>
        </p:spPr>
        <p:txBody>
          <a:bodyPr>
            <a:noAutofit/>
          </a:bodyPr>
          <a:lstStyle/>
          <a:p>
            <a:r>
              <a:rPr lang="nl-BE" altLang="nl-BE" sz="2800" dirty="0">
                <a:solidFill>
                  <a:schemeClr val="accent1"/>
                </a:solidFill>
              </a:rPr>
              <a:t>1. Informele afstemming </a:t>
            </a:r>
            <a:br>
              <a:rPr lang="nl-BE" altLang="nl-BE" sz="2600" dirty="0">
                <a:solidFill>
                  <a:schemeClr val="accent1"/>
                </a:solidFill>
              </a:rPr>
            </a:br>
            <a:br>
              <a:rPr lang="nl-BE" altLang="nl-BE" sz="2600" dirty="0">
                <a:solidFill>
                  <a:schemeClr val="accent1"/>
                </a:solidFill>
              </a:rPr>
            </a:br>
            <a:endParaRPr lang="nl-BE" sz="2000" dirty="0"/>
          </a:p>
        </p:txBody>
      </p:sp>
      <p:sp>
        <p:nvSpPr>
          <p:cNvPr id="4" name="Rectangle 1"/>
          <p:cNvSpPr>
            <a:spLocks noChangeArrowheads="1"/>
          </p:cNvSpPr>
          <p:nvPr/>
        </p:nvSpPr>
        <p:spPr bwMode="auto">
          <a:xfrm>
            <a:off x="184824" y="1249849"/>
            <a:ext cx="8491631" cy="53630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marL="742950" lvl="1" indent="-285750" eaLnBrk="0" fontAlgn="base" hangingPunct="0">
              <a:spcBef>
                <a:spcPct val="0"/>
              </a:spcBef>
              <a:spcAft>
                <a:spcPct val="0"/>
              </a:spcAft>
              <a:buFont typeface="Wingdings" panose="05000000000000000000" pitchFamily="2" charset="2"/>
              <a:buChar char="§"/>
            </a:pPr>
            <a:endParaRPr lang="nl-BE" altLang="nl-BE" dirty="0">
              <a:latin typeface="Tahoma" panose="020B0604030504040204" pitchFamily="34" charset="0"/>
              <a:ea typeface="Tahoma" panose="020B0604030504040204" pitchFamily="34" charset="0"/>
              <a:cs typeface="Tahoma" panose="020B0604030504040204" pitchFamily="34" charset="0"/>
            </a:endParaRPr>
          </a:p>
          <a:p>
            <a:pPr lvl="1" eaLnBrk="0" fontAlgn="base" hangingPunct="0">
              <a:spcBef>
                <a:spcPct val="0"/>
              </a:spcBef>
              <a:spcAft>
                <a:spcPct val="0"/>
              </a:spcAft>
            </a:pPr>
            <a:r>
              <a:rPr lang="nl-BE" altLang="nl-BE" sz="2200" b="1" dirty="0">
                <a:latin typeface="Tahoma" panose="020B0604030504040204" pitchFamily="34" charset="0"/>
                <a:ea typeface="Tahoma" panose="020B0604030504040204" pitchFamily="34" charset="0"/>
                <a:cs typeface="Tahoma" panose="020B0604030504040204" pitchFamily="34" charset="0"/>
              </a:rPr>
              <a:t>Samenwerkingsvorm</a:t>
            </a:r>
          </a:p>
          <a:p>
            <a:pPr lvl="1" eaLnBrk="0" fontAlgn="base" hangingPunct="0">
              <a:spcBef>
                <a:spcPct val="0"/>
              </a:spcBef>
              <a:spcAft>
                <a:spcPct val="0"/>
              </a:spcAft>
            </a:pPr>
            <a:endParaRPr lang="nl-BE" altLang="nl-BE" sz="2200" b="1" dirty="0">
              <a:latin typeface="Tahoma" panose="020B0604030504040204" pitchFamily="34" charset="0"/>
              <a:ea typeface="Tahoma" panose="020B0604030504040204" pitchFamily="34" charset="0"/>
              <a:cs typeface="Tahoma" panose="020B0604030504040204" pitchFamily="34" charset="0"/>
            </a:endParaRPr>
          </a:p>
          <a:p>
            <a:pPr marL="742950" lvl="1" indent="-285750" eaLnBrk="0" fontAlgn="base" hangingPunct="0">
              <a:spcBef>
                <a:spcPct val="0"/>
              </a:spcBef>
              <a:spcAft>
                <a:spcPct val="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Project op het grondgebied van één gewest;</a:t>
            </a:r>
          </a:p>
          <a:p>
            <a:pPr marL="742950" lvl="1" indent="-285750" eaLnBrk="0" fontAlgn="base" hangingPunct="0">
              <a:spcBef>
                <a:spcPct val="0"/>
              </a:spcBef>
              <a:spcAft>
                <a:spcPct val="0"/>
              </a:spcAft>
              <a:buFont typeface="Wingdings" panose="05000000000000000000" pitchFamily="2" charset="2"/>
              <a:buChar char="§"/>
            </a:pPr>
            <a:endParaRPr lang="nl-BE" altLang="nl-BE" sz="2200" dirty="0">
              <a:latin typeface="Tahoma" panose="020B0604030504040204" pitchFamily="34" charset="0"/>
              <a:ea typeface="Tahoma" panose="020B0604030504040204" pitchFamily="34" charset="0"/>
              <a:cs typeface="Tahoma" panose="020B0604030504040204" pitchFamily="34" charset="0"/>
            </a:endParaRPr>
          </a:p>
          <a:p>
            <a:pPr marL="742950" lvl="1" indent="-285750" eaLnBrk="0" fontAlgn="base" hangingPunct="0">
              <a:spcBef>
                <a:spcPct val="0"/>
              </a:spcBef>
              <a:spcAft>
                <a:spcPct val="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Afstemming van het project op het beleid en de projecten in het andere gewest, zonder formele consultatie van de belanghebbenden in het andere gewest;</a:t>
            </a:r>
          </a:p>
          <a:p>
            <a:pPr lvl="1" eaLnBrk="0" fontAlgn="base" hangingPunct="0">
              <a:spcBef>
                <a:spcPct val="0"/>
              </a:spcBef>
              <a:spcAft>
                <a:spcPct val="0"/>
              </a:spcAft>
            </a:pPr>
            <a:endParaRPr lang="nl-BE" altLang="nl-BE" sz="2200" dirty="0">
              <a:latin typeface="Tahoma" panose="020B0604030504040204" pitchFamily="34" charset="0"/>
              <a:ea typeface="Tahoma" panose="020B0604030504040204" pitchFamily="34" charset="0"/>
              <a:cs typeface="Tahoma" panose="020B0604030504040204" pitchFamily="34" charset="0"/>
            </a:endParaRPr>
          </a:p>
          <a:p>
            <a:pPr marL="742950" lvl="1" indent="-285750" eaLnBrk="0" fontAlgn="base" hangingPunct="0">
              <a:spcBef>
                <a:spcPct val="0"/>
              </a:spcBef>
              <a:spcAft>
                <a:spcPct val="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Eventueel impliciete afspraken tussen belanghebbenden in de beide gewesten.</a:t>
            </a:r>
          </a:p>
          <a:p>
            <a:pPr lvl="1" eaLnBrk="0" fontAlgn="base" hangingPunct="0">
              <a:spcBef>
                <a:spcPct val="0"/>
              </a:spcBef>
              <a:spcAft>
                <a:spcPct val="0"/>
              </a:spcAft>
            </a:pPr>
            <a:endParaRPr lang="nl-BE" altLang="nl-BE" sz="2200" dirty="0">
              <a:latin typeface="Tahoma" panose="020B0604030504040204" pitchFamily="34" charset="0"/>
              <a:ea typeface="Tahoma" panose="020B0604030504040204" pitchFamily="34" charset="0"/>
              <a:cs typeface="Tahoma" panose="020B0604030504040204" pitchFamily="34" charset="0"/>
            </a:endParaRPr>
          </a:p>
          <a:p>
            <a:pPr lvl="1" eaLnBrk="0" fontAlgn="base" hangingPunct="0">
              <a:spcBef>
                <a:spcPct val="0"/>
              </a:spcBef>
              <a:spcAft>
                <a:spcPct val="0"/>
              </a:spcAft>
            </a:pPr>
            <a:endParaRPr lang="nl-BE" altLang="nl-BE"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b="1"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marL="342900" indent="-342900" eaLnBrk="0" fontAlgn="base" hangingPunct="0">
              <a:spcBef>
                <a:spcPct val="0"/>
              </a:spcBef>
              <a:spcAft>
                <a:spcPct val="0"/>
              </a:spcAft>
              <a:buFont typeface="Wingdings" panose="05000000000000000000" pitchFamily="2" charset="2"/>
              <a:buChar char="§"/>
            </a:pPr>
            <a:endParaRPr lang="nl-BE" altLang="nl-BE" sz="24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84427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02389AC-A626-4AB5-96DB-BD31C8F08AD8}"/>
              </a:ext>
            </a:extLst>
          </p:cNvPr>
          <p:cNvSpPr>
            <a:spLocks noGrp="1"/>
          </p:cNvSpPr>
          <p:nvPr>
            <p:ph type="title"/>
          </p:nvPr>
        </p:nvSpPr>
        <p:spPr>
          <a:xfrm>
            <a:off x="184825" y="476672"/>
            <a:ext cx="8596009" cy="894944"/>
          </a:xfrm>
        </p:spPr>
        <p:txBody>
          <a:bodyPr>
            <a:noAutofit/>
          </a:bodyPr>
          <a:lstStyle/>
          <a:p>
            <a:r>
              <a:rPr lang="nl-BE" altLang="nl-BE" sz="2800" dirty="0">
                <a:solidFill>
                  <a:schemeClr val="accent1"/>
                </a:solidFill>
              </a:rPr>
              <a:t>2. Consultatie</a:t>
            </a:r>
            <a:br>
              <a:rPr lang="nl-BE" altLang="nl-BE" sz="2800" dirty="0">
                <a:solidFill>
                  <a:schemeClr val="accent1"/>
                </a:solidFill>
              </a:rPr>
            </a:br>
            <a:br>
              <a:rPr lang="nl-BE" altLang="nl-BE" sz="2600" dirty="0">
                <a:solidFill>
                  <a:schemeClr val="accent1"/>
                </a:solidFill>
              </a:rPr>
            </a:br>
            <a:endParaRPr lang="nl-BE" sz="2000" dirty="0"/>
          </a:p>
        </p:txBody>
      </p:sp>
      <p:sp>
        <p:nvSpPr>
          <p:cNvPr id="4" name="Rectangle 1"/>
          <p:cNvSpPr>
            <a:spLocks noChangeArrowheads="1"/>
          </p:cNvSpPr>
          <p:nvPr/>
        </p:nvSpPr>
        <p:spPr bwMode="auto">
          <a:xfrm>
            <a:off x="353362" y="1264543"/>
            <a:ext cx="8258934" cy="51167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eaLnBrk="0" fontAlgn="base" hangingPunct="0">
              <a:spcBef>
                <a:spcPct val="0"/>
              </a:spcBef>
              <a:spcAft>
                <a:spcPts val="1800"/>
              </a:spcAft>
            </a:pPr>
            <a:r>
              <a:rPr lang="nl-BE" altLang="nl-BE" sz="2200" b="1" dirty="0">
                <a:latin typeface="Tahoma" panose="020B0604030504040204" pitchFamily="34" charset="0"/>
                <a:ea typeface="Tahoma" panose="020B0604030504040204" pitchFamily="34" charset="0"/>
                <a:cs typeface="Tahoma" panose="020B0604030504040204" pitchFamily="34" charset="0"/>
              </a:rPr>
              <a:t>Samenwerkingsvorm</a:t>
            </a:r>
          </a:p>
          <a:p>
            <a:pPr marL="742950" lvl="1" indent="-285750" eaLnBrk="0" fontAlgn="base" hangingPunct="0">
              <a:spcBef>
                <a:spcPct val="0"/>
              </a:spcBef>
              <a:spcAft>
                <a:spcPts val="180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Project op het grondgebied van één gewest;</a:t>
            </a:r>
          </a:p>
          <a:p>
            <a:pPr marL="742950" lvl="1" indent="-285750" eaLnBrk="0" fontAlgn="base" hangingPunct="0">
              <a:spcBef>
                <a:spcPct val="0"/>
              </a:spcBef>
              <a:spcAft>
                <a:spcPts val="180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Consultatie van het naburige gewest en de naburige gemeenten;</a:t>
            </a:r>
          </a:p>
          <a:p>
            <a:pPr lvl="1" eaLnBrk="0" fontAlgn="base" hangingPunct="0">
              <a:spcBef>
                <a:spcPct val="0"/>
              </a:spcBef>
              <a:spcAft>
                <a:spcPts val="1800"/>
              </a:spcAft>
            </a:pPr>
            <a:endParaRPr lang="nl-BE" altLang="nl-BE" sz="2200" b="1" dirty="0">
              <a:latin typeface="Tahoma" panose="020B0604030504040204" pitchFamily="34" charset="0"/>
              <a:ea typeface="Tahoma" panose="020B0604030504040204" pitchFamily="34" charset="0"/>
              <a:cs typeface="Tahoma" panose="020B0604030504040204" pitchFamily="34" charset="0"/>
            </a:endParaRPr>
          </a:p>
          <a:p>
            <a:pPr indent="-457200" eaLnBrk="0" fontAlgn="base" hangingPunct="0">
              <a:spcBef>
                <a:spcPct val="0"/>
              </a:spcBef>
              <a:spcAft>
                <a:spcPts val="1800"/>
              </a:spcAft>
            </a:pPr>
            <a:r>
              <a:rPr lang="nl-BE" altLang="nl-BE" sz="2200" b="1" dirty="0">
                <a:latin typeface="Tahoma" panose="020B0604030504040204" pitchFamily="34" charset="0"/>
                <a:ea typeface="Tahoma" panose="020B0604030504040204" pitchFamily="34" charset="0"/>
                <a:cs typeface="Tahoma" panose="020B0604030504040204" pitchFamily="34" charset="0"/>
              </a:rPr>
              <a:t>Case</a:t>
            </a:r>
          </a:p>
          <a:p>
            <a:pPr marL="742950" lvl="1" indent="-285750" eaLnBrk="0" fontAlgn="base" hangingPunct="0">
              <a:spcBef>
                <a:spcPct val="0"/>
              </a:spcBef>
              <a:spcAft>
                <a:spcPts val="180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De werkvennootschap voor de herinrichting van de Ring.</a:t>
            </a:r>
          </a:p>
          <a:p>
            <a:pPr lvl="1" eaLnBrk="0" fontAlgn="base" hangingPunct="0">
              <a:spcBef>
                <a:spcPct val="0"/>
              </a:spcBef>
              <a:spcAft>
                <a:spcPct val="0"/>
              </a:spcAft>
            </a:pPr>
            <a:endParaRPr lang="nl-BE" altLang="nl-BE"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b="1"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marL="342900" indent="-342900" eaLnBrk="0" fontAlgn="base" hangingPunct="0">
              <a:spcBef>
                <a:spcPct val="0"/>
              </a:spcBef>
              <a:spcAft>
                <a:spcPct val="0"/>
              </a:spcAft>
              <a:buFont typeface="Wingdings" panose="05000000000000000000" pitchFamily="2" charset="2"/>
              <a:buChar char="§"/>
            </a:pPr>
            <a:endParaRPr lang="nl-BE" altLang="nl-BE" sz="24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4471006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02389AC-A626-4AB5-96DB-BD31C8F08AD8}"/>
              </a:ext>
            </a:extLst>
          </p:cNvPr>
          <p:cNvSpPr>
            <a:spLocks noGrp="1"/>
          </p:cNvSpPr>
          <p:nvPr>
            <p:ph type="title"/>
          </p:nvPr>
        </p:nvSpPr>
        <p:spPr>
          <a:xfrm>
            <a:off x="184825" y="480769"/>
            <a:ext cx="8596009" cy="894944"/>
          </a:xfrm>
        </p:spPr>
        <p:txBody>
          <a:bodyPr>
            <a:noAutofit/>
          </a:bodyPr>
          <a:lstStyle/>
          <a:p>
            <a:r>
              <a:rPr lang="nl-BE" altLang="nl-BE" sz="2800" dirty="0">
                <a:solidFill>
                  <a:schemeClr val="accent1"/>
                </a:solidFill>
              </a:rPr>
              <a:t>3. Samenwerkingsakkoord</a:t>
            </a:r>
            <a:br>
              <a:rPr lang="nl-BE" altLang="nl-BE" sz="2600" dirty="0">
                <a:solidFill>
                  <a:schemeClr val="accent1"/>
                </a:solidFill>
              </a:rPr>
            </a:br>
            <a:br>
              <a:rPr lang="nl-BE" altLang="nl-BE" sz="2600" dirty="0">
                <a:solidFill>
                  <a:schemeClr val="accent1"/>
                </a:solidFill>
              </a:rPr>
            </a:br>
            <a:endParaRPr lang="nl-BE" sz="2000" dirty="0"/>
          </a:p>
        </p:txBody>
      </p:sp>
      <p:sp>
        <p:nvSpPr>
          <p:cNvPr id="4" name="Rectangle 1"/>
          <p:cNvSpPr>
            <a:spLocks noChangeArrowheads="1"/>
          </p:cNvSpPr>
          <p:nvPr/>
        </p:nvSpPr>
        <p:spPr bwMode="auto">
          <a:xfrm>
            <a:off x="442533" y="933981"/>
            <a:ext cx="8258934" cy="69942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eaLnBrk="0" fontAlgn="base" hangingPunct="0">
              <a:spcBef>
                <a:spcPct val="0"/>
              </a:spcBef>
              <a:spcAft>
                <a:spcPct val="0"/>
              </a:spcAft>
            </a:pPr>
            <a:endParaRPr lang="nl-BE" altLang="nl-BE" b="1"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200" b="1" dirty="0">
                <a:latin typeface="Tahoma" panose="020B0604030504040204" pitchFamily="34" charset="0"/>
                <a:ea typeface="Tahoma" panose="020B0604030504040204" pitchFamily="34" charset="0"/>
                <a:cs typeface="Tahoma" panose="020B0604030504040204" pitchFamily="34" charset="0"/>
              </a:rPr>
              <a:t>Samenwerkingsvorm</a:t>
            </a:r>
          </a:p>
          <a:p>
            <a:pPr marL="742950" lvl="1" indent="-285750" eaLnBrk="0" fontAlgn="base" hangingPunct="0">
              <a:spcBef>
                <a:spcPct val="0"/>
              </a:spcBef>
              <a:spcAft>
                <a:spcPct val="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Voorzien door Artikel 92bis van de bijzondere wet op de institutionele hervormingen van 1980;</a:t>
            </a:r>
          </a:p>
          <a:p>
            <a:pPr marL="742950" lvl="1" indent="-285750" eaLnBrk="0" fontAlgn="base" hangingPunct="0">
              <a:spcBef>
                <a:spcPct val="0"/>
              </a:spcBef>
              <a:spcAft>
                <a:spcPct val="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Reeds tientallen bestaande samenwerkingsakkoorden, vaak over zeer technische materies,..: </a:t>
            </a:r>
          </a:p>
          <a:p>
            <a:pPr marL="1200150" lvl="2" indent="-285750" eaLnBrk="0" fontAlgn="base" hangingPunct="0">
              <a:spcBef>
                <a:spcPct val="0"/>
              </a:spcBef>
              <a:spcAft>
                <a:spcPct val="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Tussen de federale overheid en de gefederaliseerde entiteiten</a:t>
            </a:r>
          </a:p>
          <a:p>
            <a:pPr marL="1200150" lvl="2" indent="-285750" eaLnBrk="0" fontAlgn="base" hangingPunct="0">
              <a:spcBef>
                <a:spcPct val="0"/>
              </a:spcBef>
              <a:spcAft>
                <a:spcPct val="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Tussen de gefederaliseerde entiteiten onderling</a:t>
            </a:r>
          </a:p>
          <a:p>
            <a:pPr lvl="1" eaLnBrk="0" fontAlgn="base" hangingPunct="0">
              <a:spcBef>
                <a:spcPct val="0"/>
              </a:spcBef>
              <a:spcAft>
                <a:spcPct val="0"/>
              </a:spcAft>
            </a:pPr>
            <a:endParaRPr lang="nl-BE" altLang="nl-BE" sz="22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200" b="1" dirty="0">
                <a:latin typeface="Tahoma" panose="020B0604030504040204" pitchFamily="34" charset="0"/>
                <a:ea typeface="Tahoma" panose="020B0604030504040204" pitchFamily="34" charset="0"/>
                <a:cs typeface="Tahoma" panose="020B0604030504040204" pitchFamily="34" charset="0"/>
              </a:rPr>
              <a:t>Cases</a:t>
            </a:r>
            <a:endParaRPr lang="nl-BE" altLang="nl-BE" sz="2200" dirty="0">
              <a:latin typeface="Tahoma" panose="020B0604030504040204" pitchFamily="34" charset="0"/>
              <a:ea typeface="Tahoma" panose="020B0604030504040204" pitchFamily="34" charset="0"/>
              <a:cs typeface="Tahoma" panose="020B0604030504040204" pitchFamily="34" charset="0"/>
            </a:endParaRPr>
          </a:p>
          <a:p>
            <a:pPr marL="742950" lvl="1" indent="-285750" eaLnBrk="0" fontAlgn="base" hangingPunct="0">
              <a:spcBef>
                <a:spcPct val="0"/>
              </a:spcBef>
              <a:spcAft>
                <a:spcPct val="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VDAB-</a:t>
            </a:r>
            <a:r>
              <a:rPr lang="nl-BE" altLang="nl-BE" sz="2200" dirty="0" err="1">
                <a:latin typeface="Tahoma" panose="020B0604030504040204" pitchFamily="34" charset="0"/>
                <a:ea typeface="Tahoma" panose="020B0604030504040204" pitchFamily="34" charset="0"/>
                <a:cs typeface="Tahoma" panose="020B0604030504040204" pitchFamily="34" charset="0"/>
              </a:rPr>
              <a:t>Actiris</a:t>
            </a:r>
            <a:r>
              <a:rPr lang="nl-BE" altLang="nl-BE" sz="2200" dirty="0">
                <a:latin typeface="Tahoma" panose="020B0604030504040204" pitchFamily="34" charset="0"/>
                <a:ea typeface="Tahoma" panose="020B0604030504040204" pitchFamily="34" charset="0"/>
                <a:cs typeface="Tahoma" panose="020B0604030504040204" pitchFamily="34" charset="0"/>
              </a:rPr>
              <a:t> (tussen BHG en Vlaams gewest)</a:t>
            </a:r>
          </a:p>
          <a:p>
            <a:pPr marL="742950" lvl="1" indent="-285750" eaLnBrk="0" fontAlgn="base" hangingPunct="0">
              <a:spcBef>
                <a:spcPct val="0"/>
              </a:spcBef>
              <a:spcAft>
                <a:spcPct val="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VLAIO-</a:t>
            </a:r>
            <a:r>
              <a:rPr lang="nl-BE" altLang="nl-BE" sz="2200" dirty="0" err="1">
                <a:latin typeface="Tahoma" panose="020B0604030504040204" pitchFamily="34" charset="0"/>
                <a:ea typeface="Tahoma" panose="020B0604030504040204" pitchFamily="34" charset="0"/>
                <a:cs typeface="Tahoma" panose="020B0604030504040204" pitchFamily="34" charset="0"/>
              </a:rPr>
              <a:t>Innoviris</a:t>
            </a:r>
            <a:r>
              <a:rPr lang="nl-BE" altLang="nl-BE" sz="2200" dirty="0">
                <a:latin typeface="Tahoma" panose="020B0604030504040204" pitchFamily="34" charset="0"/>
                <a:ea typeface="Tahoma" panose="020B0604030504040204" pitchFamily="34" charset="0"/>
                <a:cs typeface="Tahoma" panose="020B0604030504040204" pitchFamily="34" charset="0"/>
              </a:rPr>
              <a:t> (projectmatig)</a:t>
            </a:r>
          </a:p>
          <a:p>
            <a:pPr marL="742950" lvl="1" indent="-285750" eaLnBrk="0" fontAlgn="base" hangingPunct="0">
              <a:spcBef>
                <a:spcPct val="0"/>
              </a:spcBef>
              <a:spcAft>
                <a:spcPct val="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Hoofdstedelijke gemeenschap van Brussel</a:t>
            </a:r>
          </a:p>
          <a:p>
            <a:pPr marL="742950" lvl="1" indent="-285750" eaLnBrk="0" fontAlgn="base" hangingPunct="0">
              <a:spcBef>
                <a:spcPct val="0"/>
              </a:spcBef>
              <a:spcAft>
                <a:spcPct val="0"/>
              </a:spcAft>
              <a:buFont typeface="Wingdings" panose="05000000000000000000" pitchFamily="2" charset="2"/>
              <a:buChar char="§"/>
            </a:pPr>
            <a:r>
              <a:rPr lang="nl-BE" altLang="nl-BE" sz="2200" dirty="0" err="1">
                <a:latin typeface="Tahoma" panose="020B0604030504040204" pitchFamily="34" charset="0"/>
                <a:ea typeface="Tahoma" panose="020B0604030504040204" pitchFamily="34" charset="0"/>
                <a:cs typeface="Tahoma" panose="020B0604030504040204" pitchFamily="34" charset="0"/>
              </a:rPr>
              <a:t>Intergewestelijk</a:t>
            </a:r>
            <a:r>
              <a:rPr lang="nl-BE" altLang="nl-BE" sz="2200" dirty="0">
                <a:latin typeface="Tahoma" panose="020B0604030504040204" pitchFamily="34" charset="0"/>
                <a:ea typeface="Tahoma" panose="020B0604030504040204" pitchFamily="34" charset="0"/>
                <a:cs typeface="Tahoma" panose="020B0604030504040204" pitchFamily="34" charset="0"/>
              </a:rPr>
              <a:t> Informatieforum Ruimtelijke Ordening </a:t>
            </a:r>
          </a:p>
          <a:p>
            <a:pPr marL="742950" lvl="1" indent="-285750" eaLnBrk="0" fontAlgn="base" hangingPunct="0">
              <a:spcBef>
                <a:spcPct val="0"/>
              </a:spcBef>
              <a:spcAft>
                <a:spcPct val="0"/>
              </a:spcAft>
              <a:buFont typeface="Wingdings" panose="05000000000000000000" pitchFamily="2" charset="2"/>
              <a:buChar char="§"/>
            </a:pPr>
            <a:r>
              <a:rPr lang="nl-BE" altLang="nl-BE" sz="2200" dirty="0" err="1">
                <a:latin typeface="Tahoma" panose="020B0604030504040204" pitchFamily="34" charset="0"/>
                <a:ea typeface="Tahoma" panose="020B0604030504040204" pitchFamily="34" charset="0"/>
                <a:cs typeface="Tahoma" panose="020B0604030504040204" pitchFamily="34" charset="0"/>
              </a:rPr>
              <a:t>Beliris</a:t>
            </a:r>
            <a:r>
              <a:rPr lang="nl-BE" altLang="nl-BE" sz="2200" dirty="0">
                <a:latin typeface="Tahoma" panose="020B0604030504040204" pitchFamily="34" charset="0"/>
                <a:ea typeface="Tahoma" panose="020B0604030504040204" pitchFamily="34" charset="0"/>
                <a:cs typeface="Tahoma" panose="020B0604030504040204" pitchFamily="34" charset="0"/>
              </a:rPr>
              <a:t> (tussen federale overheid en gewesten)</a:t>
            </a:r>
          </a:p>
          <a:p>
            <a:pPr marL="742950" lvl="1" indent="-285750" eaLnBrk="0" fontAlgn="base" hangingPunct="0">
              <a:spcBef>
                <a:spcPct val="0"/>
              </a:spcBef>
              <a:spcAft>
                <a:spcPct val="0"/>
              </a:spcAft>
              <a:buFont typeface="Wingdings" panose="05000000000000000000" pitchFamily="2" charset="2"/>
              <a:buChar char="§"/>
            </a:pPr>
            <a:endParaRPr lang="nl-BE" altLang="nl-BE"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b="1"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b="1"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marL="342900" indent="-342900" eaLnBrk="0" fontAlgn="base" hangingPunct="0">
              <a:spcBef>
                <a:spcPct val="0"/>
              </a:spcBef>
              <a:spcAft>
                <a:spcPct val="0"/>
              </a:spcAft>
              <a:buFont typeface="Wingdings" panose="05000000000000000000" pitchFamily="2" charset="2"/>
              <a:buChar char="§"/>
            </a:pPr>
            <a:endParaRPr lang="nl-BE" altLang="nl-BE" sz="24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552849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02389AC-A626-4AB5-96DB-BD31C8F08AD8}"/>
              </a:ext>
            </a:extLst>
          </p:cNvPr>
          <p:cNvSpPr>
            <a:spLocks noGrp="1"/>
          </p:cNvSpPr>
          <p:nvPr>
            <p:ph type="title"/>
          </p:nvPr>
        </p:nvSpPr>
        <p:spPr>
          <a:xfrm>
            <a:off x="300264" y="261320"/>
            <a:ext cx="8596009" cy="894944"/>
          </a:xfrm>
        </p:spPr>
        <p:txBody>
          <a:bodyPr>
            <a:noAutofit/>
          </a:bodyPr>
          <a:lstStyle/>
          <a:p>
            <a:r>
              <a:rPr lang="nl-BE" altLang="nl-BE" sz="2600" dirty="0">
                <a:solidFill>
                  <a:schemeClr val="accent1"/>
                </a:solidFill>
              </a:rPr>
              <a:t>4. Feitelijke organisatie</a:t>
            </a:r>
            <a:br>
              <a:rPr lang="nl-BE" altLang="nl-BE" sz="2600" dirty="0">
                <a:solidFill>
                  <a:schemeClr val="accent1"/>
                </a:solidFill>
              </a:rPr>
            </a:br>
            <a:endParaRPr lang="nl-BE" sz="2000" dirty="0"/>
          </a:p>
        </p:txBody>
      </p:sp>
      <p:sp>
        <p:nvSpPr>
          <p:cNvPr id="4" name="Rectangle 1"/>
          <p:cNvSpPr>
            <a:spLocks noChangeArrowheads="1"/>
          </p:cNvSpPr>
          <p:nvPr/>
        </p:nvSpPr>
        <p:spPr bwMode="auto">
          <a:xfrm>
            <a:off x="300264" y="866909"/>
            <a:ext cx="8258934" cy="64094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eaLnBrk="0" fontAlgn="base" hangingPunct="0">
              <a:spcBef>
                <a:spcPct val="0"/>
              </a:spcBef>
              <a:spcAft>
                <a:spcPct val="0"/>
              </a:spcAft>
            </a:pPr>
            <a:endParaRPr lang="nl-BE" altLang="nl-BE" b="1"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marL="742950" lvl="1" indent="-285750" eaLnBrk="0" fontAlgn="base" hangingPunct="0">
              <a:spcBef>
                <a:spcPct val="0"/>
              </a:spcBef>
              <a:spcAft>
                <a:spcPct val="0"/>
              </a:spcAft>
              <a:buFont typeface="Wingdings" panose="05000000000000000000" pitchFamily="2" charset="2"/>
              <a:buChar char="§"/>
            </a:pPr>
            <a:endParaRPr lang="nl-BE" altLang="nl-BE"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ts val="1200"/>
              </a:spcAft>
            </a:pPr>
            <a:r>
              <a:rPr lang="nl-BE" altLang="nl-BE" sz="2200" b="1" dirty="0">
                <a:latin typeface="Tahoma" panose="020B0604030504040204" pitchFamily="34" charset="0"/>
                <a:ea typeface="Tahoma" panose="020B0604030504040204" pitchFamily="34" charset="0"/>
                <a:cs typeface="Tahoma" panose="020B0604030504040204" pitchFamily="34" charset="0"/>
              </a:rPr>
              <a:t>Samenwerkingsvorm</a:t>
            </a:r>
          </a:p>
          <a:p>
            <a:pPr marL="742950" lvl="1" indent="-285750" eaLnBrk="0" fontAlgn="base" hangingPunct="0">
              <a:spcBef>
                <a:spcPct val="0"/>
              </a:spcBef>
              <a:spcAft>
                <a:spcPts val="120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Ad-hoc samenwerkingsverbanden;</a:t>
            </a:r>
          </a:p>
          <a:p>
            <a:pPr marL="742950" lvl="1" indent="-285750" eaLnBrk="0" fontAlgn="base" hangingPunct="0">
              <a:spcBef>
                <a:spcPct val="0"/>
              </a:spcBef>
              <a:spcAft>
                <a:spcPts val="120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Informele structuur;</a:t>
            </a:r>
          </a:p>
          <a:p>
            <a:pPr marL="742950" lvl="1" indent="-285750" eaLnBrk="0" fontAlgn="base" hangingPunct="0">
              <a:spcBef>
                <a:spcPct val="0"/>
              </a:spcBef>
              <a:spcAft>
                <a:spcPts val="120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Vereniging van partners rondom specifieke thema’s of projecten;</a:t>
            </a:r>
          </a:p>
          <a:p>
            <a:pPr marL="742950" lvl="1" indent="-285750" eaLnBrk="0" fontAlgn="base" hangingPunct="0">
              <a:spcBef>
                <a:spcPct val="0"/>
              </a:spcBef>
              <a:spcAft>
                <a:spcPts val="120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Op vrijwillige basis;</a:t>
            </a:r>
          </a:p>
          <a:p>
            <a:pPr marL="742950" lvl="1" indent="-285750" eaLnBrk="0" fontAlgn="base" hangingPunct="0">
              <a:spcBef>
                <a:spcPct val="0"/>
              </a:spcBef>
              <a:spcAft>
                <a:spcPts val="120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Tussen verschillende </a:t>
            </a:r>
            <a:r>
              <a:rPr lang="nl-BE" altLang="nl-BE" sz="2200" dirty="0" err="1">
                <a:latin typeface="Tahoma" panose="020B0604030504040204" pitchFamily="34" charset="0"/>
                <a:ea typeface="Tahoma" panose="020B0604030504040204" pitchFamily="34" charset="0"/>
                <a:cs typeface="Tahoma" panose="020B0604030504040204" pitchFamily="34" charset="0"/>
              </a:rPr>
              <a:t>gezagsniveaus</a:t>
            </a:r>
            <a:r>
              <a:rPr lang="nl-BE" altLang="nl-BE" sz="2200" dirty="0">
                <a:latin typeface="Tahoma" panose="020B0604030504040204" pitchFamily="34" charset="0"/>
                <a:ea typeface="Tahoma" panose="020B0604030504040204" pitchFamily="34" charset="0"/>
                <a:cs typeface="Tahoma" panose="020B0604030504040204" pitchFamily="34" charset="0"/>
              </a:rPr>
              <a:t>;</a:t>
            </a:r>
          </a:p>
          <a:p>
            <a:pPr eaLnBrk="0" fontAlgn="base" hangingPunct="0">
              <a:spcBef>
                <a:spcPct val="0"/>
              </a:spcBef>
              <a:spcAft>
                <a:spcPts val="1200"/>
              </a:spcAft>
            </a:pPr>
            <a:endParaRPr lang="nl-BE" altLang="nl-BE" sz="2200" b="1"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ts val="1200"/>
              </a:spcAft>
            </a:pPr>
            <a:r>
              <a:rPr lang="nl-BE" altLang="nl-BE" sz="2200" b="1" dirty="0">
                <a:latin typeface="Tahoma" panose="020B0604030504040204" pitchFamily="34" charset="0"/>
                <a:ea typeface="Tahoma" panose="020B0604030504040204" pitchFamily="34" charset="0"/>
                <a:cs typeface="Tahoma" panose="020B0604030504040204" pitchFamily="34" charset="0"/>
              </a:rPr>
              <a:t>Case</a:t>
            </a:r>
            <a:endParaRPr lang="nl-BE" altLang="nl-BE" sz="2200" dirty="0">
              <a:latin typeface="Tahoma" panose="020B0604030504040204" pitchFamily="34" charset="0"/>
              <a:ea typeface="Tahoma" panose="020B0604030504040204" pitchFamily="34" charset="0"/>
              <a:cs typeface="Tahoma" panose="020B0604030504040204" pitchFamily="34" charset="0"/>
            </a:endParaRPr>
          </a:p>
          <a:p>
            <a:pPr marL="742950" lvl="1" indent="-285750" eaLnBrk="0" fontAlgn="base" hangingPunct="0">
              <a:spcBef>
                <a:spcPct val="0"/>
              </a:spcBef>
              <a:spcAft>
                <a:spcPts val="120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T.OP Noordrand.</a:t>
            </a:r>
          </a:p>
          <a:p>
            <a:pPr eaLnBrk="0" fontAlgn="base" hangingPunct="0">
              <a:spcBef>
                <a:spcPct val="0"/>
              </a:spcBef>
              <a:spcAft>
                <a:spcPct val="0"/>
              </a:spcAft>
            </a:pPr>
            <a:endParaRPr lang="nl-BE" altLang="nl-BE"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4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986087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0061C837-4D36-49A1-A179-025D40F95B6C}"/>
              </a:ext>
            </a:extLst>
          </p:cNvPr>
          <p:cNvSpPr>
            <a:spLocks noGrp="1"/>
          </p:cNvSpPr>
          <p:nvPr>
            <p:ph type="ftr" sz="quarter" idx="10"/>
          </p:nvPr>
        </p:nvSpPr>
        <p:spPr/>
        <p:txBody>
          <a:bodyPr/>
          <a:lstStyle/>
          <a:p>
            <a:endParaRPr lang="en-GB"/>
          </a:p>
        </p:txBody>
      </p:sp>
      <p:sp>
        <p:nvSpPr>
          <p:cNvPr id="5" name="Slide Number Placeholder 4">
            <a:extLst>
              <a:ext uri="{FF2B5EF4-FFF2-40B4-BE49-F238E27FC236}">
                <a16:creationId xmlns:a16="http://schemas.microsoft.com/office/drawing/2014/main" id="{EDBD3AE1-8730-4207-A1F5-82ACAE089949}"/>
              </a:ext>
            </a:extLst>
          </p:cNvPr>
          <p:cNvSpPr>
            <a:spLocks noGrp="1"/>
          </p:cNvSpPr>
          <p:nvPr>
            <p:ph type="sldNum" sz="quarter" idx="11"/>
          </p:nvPr>
        </p:nvSpPr>
        <p:spPr/>
        <p:txBody>
          <a:bodyPr/>
          <a:lstStyle/>
          <a:p>
            <a:fld id="{F0E5373B-2D8D-48C4-94E4-90DA025216DE}" type="slidenum">
              <a:rPr lang="en-GB" smtClean="0"/>
              <a:t>2</a:t>
            </a:fld>
            <a:endParaRPr lang="en-GB"/>
          </a:p>
        </p:txBody>
      </p:sp>
      <p:pic>
        <p:nvPicPr>
          <p:cNvPr id="6" name="Picture 5">
            <a:extLst>
              <a:ext uri="{FF2B5EF4-FFF2-40B4-BE49-F238E27FC236}">
                <a16:creationId xmlns:a16="http://schemas.microsoft.com/office/drawing/2014/main" id="{14B99A43-D0CE-43DE-B3DA-DA7D1F558B06}"/>
              </a:ext>
            </a:extLst>
          </p:cNvPr>
          <p:cNvPicPr>
            <a:picLocks noChangeAspect="1"/>
          </p:cNvPicPr>
          <p:nvPr/>
        </p:nvPicPr>
        <p:blipFill rotWithShape="1">
          <a:blip r:embed="rId2"/>
          <a:srcRect l="22513" t="9566" r="16589" b="9234"/>
          <a:stretch/>
        </p:blipFill>
        <p:spPr>
          <a:xfrm>
            <a:off x="0" y="0"/>
            <a:ext cx="9144000" cy="6858000"/>
          </a:xfrm>
          <a:prstGeom prst="rect">
            <a:avLst/>
          </a:prstGeom>
        </p:spPr>
      </p:pic>
    </p:spTree>
    <p:extLst>
      <p:ext uri="{BB962C8B-B14F-4D97-AF65-F5344CB8AC3E}">
        <p14:creationId xmlns:p14="http://schemas.microsoft.com/office/powerpoint/2010/main" val="36833603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02389AC-A626-4AB5-96DB-BD31C8F08AD8}"/>
              </a:ext>
            </a:extLst>
          </p:cNvPr>
          <p:cNvSpPr>
            <a:spLocks noGrp="1"/>
          </p:cNvSpPr>
          <p:nvPr>
            <p:ph type="title"/>
          </p:nvPr>
        </p:nvSpPr>
        <p:spPr>
          <a:xfrm>
            <a:off x="131727" y="332656"/>
            <a:ext cx="8596009" cy="894944"/>
          </a:xfrm>
        </p:spPr>
        <p:txBody>
          <a:bodyPr>
            <a:noAutofit/>
          </a:bodyPr>
          <a:lstStyle/>
          <a:p>
            <a:r>
              <a:rPr lang="nl-BE" altLang="nl-BE" sz="2600" dirty="0"/>
              <a:t>5. Intergemeentelijke koppeling</a:t>
            </a:r>
            <a:br>
              <a:rPr lang="nl-BE" altLang="nl-BE" sz="2600" dirty="0">
                <a:solidFill>
                  <a:schemeClr val="accent1"/>
                </a:solidFill>
              </a:rPr>
            </a:br>
            <a:endParaRPr lang="nl-BE" sz="2000" dirty="0"/>
          </a:p>
        </p:txBody>
      </p:sp>
      <p:sp>
        <p:nvSpPr>
          <p:cNvPr id="4" name="Rectangle 1"/>
          <p:cNvSpPr>
            <a:spLocks noChangeArrowheads="1"/>
          </p:cNvSpPr>
          <p:nvPr/>
        </p:nvSpPr>
        <p:spPr bwMode="auto">
          <a:xfrm>
            <a:off x="402222" y="870607"/>
            <a:ext cx="8258934" cy="51167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eaLnBrk="0" fontAlgn="base" hangingPunct="0">
              <a:spcBef>
                <a:spcPct val="0"/>
              </a:spcBef>
              <a:spcAft>
                <a:spcPct val="0"/>
              </a:spcAft>
            </a:pPr>
            <a:endParaRPr lang="nl-BE" altLang="nl-BE" b="1"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b="1"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ts val="1200"/>
              </a:spcAft>
            </a:pPr>
            <a:r>
              <a:rPr lang="nl-BE" altLang="nl-BE" sz="2200" b="1" dirty="0" err="1">
                <a:latin typeface="Tahoma" panose="020B0604030504040204" pitchFamily="34" charset="0"/>
                <a:ea typeface="Tahoma" panose="020B0604030504040204" pitchFamily="34" charset="0"/>
                <a:cs typeface="Tahoma" panose="020B0604030504040204" pitchFamily="34" charset="0"/>
              </a:rPr>
              <a:t>Samenwerkingvorm</a:t>
            </a:r>
            <a:endParaRPr lang="nl-BE" altLang="nl-BE" sz="2200" b="1" dirty="0">
              <a:latin typeface="Tahoma" panose="020B0604030504040204" pitchFamily="34" charset="0"/>
              <a:ea typeface="Tahoma" panose="020B0604030504040204" pitchFamily="34" charset="0"/>
              <a:cs typeface="Tahoma" panose="020B0604030504040204" pitchFamily="34" charset="0"/>
            </a:endParaRPr>
          </a:p>
          <a:p>
            <a:pPr marL="742950" lvl="1" indent="-285750" eaLnBrk="0" fontAlgn="base" hangingPunct="0">
              <a:spcBef>
                <a:spcPct val="0"/>
              </a:spcBef>
              <a:spcAft>
                <a:spcPts val="120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Gemeentekoppeling die overlegt over kleinere beleidsaspecten</a:t>
            </a:r>
          </a:p>
          <a:p>
            <a:pPr lvl="1" eaLnBrk="0" fontAlgn="base" hangingPunct="0">
              <a:spcBef>
                <a:spcPct val="0"/>
              </a:spcBef>
              <a:spcAft>
                <a:spcPts val="1200"/>
              </a:spcAft>
            </a:pPr>
            <a:endParaRPr lang="nl-BE" altLang="nl-BE" sz="2200" b="1"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ts val="1200"/>
              </a:spcAft>
            </a:pPr>
            <a:r>
              <a:rPr lang="nl-BE" altLang="nl-BE" sz="2200" b="1" dirty="0">
                <a:latin typeface="Tahoma" panose="020B0604030504040204" pitchFamily="34" charset="0"/>
                <a:ea typeface="Tahoma" panose="020B0604030504040204" pitchFamily="34" charset="0"/>
                <a:cs typeface="Tahoma" panose="020B0604030504040204" pitchFamily="34" charset="0"/>
              </a:rPr>
              <a:t>Case</a:t>
            </a:r>
          </a:p>
          <a:p>
            <a:pPr marL="742950" lvl="1" indent="-285750" eaLnBrk="0" fontAlgn="base" hangingPunct="0">
              <a:spcBef>
                <a:spcPct val="0"/>
              </a:spcBef>
              <a:spcAft>
                <a:spcPts val="1200"/>
              </a:spcAft>
              <a:buFont typeface="Wingdings" panose="05000000000000000000" pitchFamily="2" charset="2"/>
              <a:buChar char="§"/>
            </a:pPr>
            <a:r>
              <a:rPr lang="nl-BE" altLang="nl-BE" sz="2200" dirty="0">
                <a:latin typeface="Tahoma" panose="020B0604030504040204" pitchFamily="34" charset="0"/>
                <a:ea typeface="Tahoma" panose="020B0604030504040204" pitchFamily="34" charset="0"/>
                <a:cs typeface="Tahoma" panose="020B0604030504040204" pitchFamily="34" charset="0"/>
              </a:rPr>
              <a:t>Intercommunale </a:t>
            </a:r>
            <a:r>
              <a:rPr lang="nl-BE" altLang="nl-BE" sz="2200" dirty="0" err="1">
                <a:latin typeface="Tahoma" panose="020B0604030504040204" pitchFamily="34" charset="0"/>
                <a:ea typeface="Tahoma" panose="020B0604030504040204" pitchFamily="34" charset="0"/>
                <a:cs typeface="Tahoma" panose="020B0604030504040204" pitchFamily="34" charset="0"/>
              </a:rPr>
              <a:t>Vivaqua</a:t>
            </a:r>
            <a:r>
              <a:rPr lang="nl-BE" altLang="nl-BE" sz="2200" dirty="0">
                <a:latin typeface="Tahoma" panose="020B0604030504040204" pitchFamily="34" charset="0"/>
                <a:ea typeface="Tahoma" panose="020B0604030504040204" pitchFamily="34" charset="0"/>
                <a:cs typeface="Tahoma" panose="020B0604030504040204" pitchFamily="34" charset="0"/>
              </a:rPr>
              <a:t> (tot 2017 19 Brusselse gemeenten, 15 Vlaamse gemeenten en 4  Waalse gemeenten)</a:t>
            </a:r>
          </a:p>
          <a:p>
            <a:pPr marL="742950" lvl="1" indent="-285750" eaLnBrk="0" fontAlgn="base" hangingPunct="0">
              <a:spcBef>
                <a:spcPct val="0"/>
              </a:spcBef>
              <a:spcAft>
                <a:spcPct val="0"/>
              </a:spcAft>
              <a:buFont typeface="Wingdings" panose="05000000000000000000" pitchFamily="2" charset="2"/>
              <a:buChar char="§"/>
            </a:pPr>
            <a:endParaRPr lang="nl-BE" altLang="nl-BE"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4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4835348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02389AC-A626-4AB5-96DB-BD31C8F08AD8}"/>
              </a:ext>
            </a:extLst>
          </p:cNvPr>
          <p:cNvSpPr>
            <a:spLocks noGrp="1"/>
          </p:cNvSpPr>
          <p:nvPr>
            <p:ph type="title"/>
          </p:nvPr>
        </p:nvSpPr>
        <p:spPr>
          <a:xfrm>
            <a:off x="184825" y="260648"/>
            <a:ext cx="8725711" cy="1481357"/>
          </a:xfrm>
        </p:spPr>
        <p:txBody>
          <a:bodyPr>
            <a:noAutofit/>
          </a:bodyPr>
          <a:lstStyle/>
          <a:p>
            <a:r>
              <a:rPr lang="nl-BE" altLang="nl-BE" sz="2600" dirty="0">
                <a:solidFill>
                  <a:schemeClr val="accent1"/>
                </a:solidFill>
              </a:rPr>
              <a:t>Leereffecten uit de bestaande samenwerkingen      Brussel-Vlaanderen </a:t>
            </a:r>
            <a:br>
              <a:rPr lang="nl-BE" altLang="nl-BE" sz="2600" dirty="0">
                <a:solidFill>
                  <a:schemeClr val="accent1"/>
                </a:solidFill>
              </a:rPr>
            </a:br>
            <a:br>
              <a:rPr lang="nl-BE" altLang="nl-BE" sz="2600" dirty="0">
                <a:solidFill>
                  <a:schemeClr val="accent1"/>
                </a:solidFill>
              </a:rPr>
            </a:br>
            <a:r>
              <a:rPr lang="nl-BE" altLang="nl-BE" sz="2000" b="1" dirty="0">
                <a:solidFill>
                  <a:schemeClr val="accent1"/>
                </a:solidFill>
              </a:rPr>
              <a:t> </a:t>
            </a:r>
            <a:r>
              <a:rPr lang="nl-BE" altLang="nl-BE" sz="2000" dirty="0">
                <a:solidFill>
                  <a:schemeClr val="accent1"/>
                </a:solidFill>
              </a:rPr>
              <a:t> </a:t>
            </a:r>
            <a:r>
              <a:rPr lang="nl-BE" altLang="nl-BE" sz="2800" dirty="0"/>
              <a:t> </a:t>
            </a:r>
            <a:r>
              <a:rPr lang="nl-BE" altLang="nl-BE" sz="2600" dirty="0">
                <a:solidFill>
                  <a:schemeClr val="accent1"/>
                </a:solidFill>
              </a:rPr>
              <a:t> </a:t>
            </a:r>
            <a:r>
              <a:rPr lang="nl-BE" sz="2600" dirty="0"/>
              <a:t> </a:t>
            </a:r>
          </a:p>
        </p:txBody>
      </p:sp>
      <p:sp>
        <p:nvSpPr>
          <p:cNvPr id="2" name="Rectangle 1"/>
          <p:cNvSpPr>
            <a:spLocks noChangeArrowheads="1"/>
          </p:cNvSpPr>
          <p:nvPr/>
        </p:nvSpPr>
        <p:spPr bwMode="auto">
          <a:xfrm>
            <a:off x="233464" y="1412776"/>
            <a:ext cx="8516774" cy="43268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264" tIns="0" rIns="0" bIns="6348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lgn="just"/>
            <a:r>
              <a:rPr kumimoji="0" lang="nl-BE" altLang="nl-BE" b="1"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a:t>
            </a:r>
            <a:r>
              <a:rPr lang="nl-BE" altLang="nl-BE" sz="2000" b="1" dirty="0">
                <a:latin typeface="Tahoma" panose="020B0604030504040204" pitchFamily="34" charset="0"/>
                <a:ea typeface="Tahoma" panose="020B0604030504040204" pitchFamily="34" charset="0"/>
                <a:cs typeface="Tahoma" panose="020B0604030504040204" pitchFamily="34" charset="0"/>
              </a:rPr>
              <a:t>Werkpunten</a:t>
            </a:r>
            <a:r>
              <a:rPr kumimoji="0" lang="nl-BE" altLang="nl-BE" sz="2000" b="1" i="0" u="none" strike="noStrike" cap="none" normalizeH="0" dirty="0">
                <a:ln>
                  <a:noFill/>
                </a:ln>
                <a:effectLst/>
                <a:latin typeface="Tahoma" panose="020B0604030504040204" pitchFamily="34" charset="0"/>
                <a:ea typeface="Tahoma" panose="020B0604030504040204" pitchFamily="34" charset="0"/>
                <a:cs typeface="Tahoma" panose="020B0604030504040204" pitchFamily="34" charset="0"/>
              </a:rPr>
              <a:t> </a:t>
            </a:r>
            <a:r>
              <a:rPr kumimoji="0" lang="nl-BE" altLang="nl-BE" sz="2000" b="1"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a:t>
            </a:r>
            <a:endParaRPr lang="nl-BE" altLang="nl-BE" sz="2000" b="1" dirty="0">
              <a:latin typeface="Tahoma" panose="020B0604030504040204" pitchFamily="34" charset="0"/>
              <a:ea typeface="Tahoma" panose="020B0604030504040204" pitchFamily="34" charset="0"/>
              <a:cs typeface="Tahoma" panose="020B0604030504040204" pitchFamily="34" charset="0"/>
            </a:endParaRPr>
          </a:p>
          <a:p>
            <a:pPr lvl="0" algn="just"/>
            <a:endParaRPr kumimoji="0" lang="nl-BE" altLang="nl-BE" sz="2000" b="1"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endParaRPr>
          </a:p>
          <a:p>
            <a:pPr marL="285750" lvl="0" indent="-285750" algn="just">
              <a:buFont typeface="Wingdings" panose="05000000000000000000" pitchFamily="2" charset="2"/>
              <a:buChar char="§"/>
            </a:pPr>
            <a:r>
              <a:rPr lang="nl-BE" altLang="nl-BE" sz="2000" dirty="0">
                <a:latin typeface="Tahoma" panose="020B0604030504040204" pitchFamily="34" charset="0"/>
                <a:ea typeface="Tahoma" panose="020B0604030504040204" pitchFamily="34" charset="0"/>
                <a:cs typeface="Tahoma" panose="020B0604030504040204" pitchFamily="34" charset="0"/>
              </a:rPr>
              <a:t>Niet altijd sprake van een gedeelde agenda</a:t>
            </a:r>
          </a:p>
          <a:p>
            <a:pPr marL="285750" lvl="0" indent="-285750" algn="just">
              <a:buFont typeface="Wingdings" panose="05000000000000000000" pitchFamily="2" charset="2"/>
              <a:buChar char="§"/>
            </a:pPr>
            <a:endParaRPr lang="nl-BE" altLang="nl-BE" sz="2000" dirty="0">
              <a:latin typeface="Tahoma" panose="020B0604030504040204" pitchFamily="34" charset="0"/>
              <a:ea typeface="Tahoma" panose="020B0604030504040204" pitchFamily="34" charset="0"/>
              <a:cs typeface="Tahoma" panose="020B0604030504040204" pitchFamily="34" charset="0"/>
            </a:endParaRPr>
          </a:p>
          <a:p>
            <a:pPr marL="285750" lvl="0" indent="-285750" algn="just">
              <a:buFont typeface="Wingdings" panose="05000000000000000000" pitchFamily="2" charset="2"/>
              <a:buChar char="§"/>
            </a:pPr>
            <a:r>
              <a:rPr lang="nl-BE" altLang="nl-BE" sz="2000" dirty="0">
                <a:latin typeface="Tahoma" panose="020B0604030504040204" pitchFamily="34" charset="0"/>
                <a:ea typeface="Tahoma" panose="020B0604030504040204" pitchFamily="34" charset="0"/>
                <a:cs typeface="Tahoma" panose="020B0604030504040204" pitchFamily="34" charset="0"/>
              </a:rPr>
              <a:t>Verschillende perceptie van projecten, niet altijd gezien als win-win door alle betrokkenen;</a:t>
            </a:r>
          </a:p>
          <a:p>
            <a:pPr lvl="0" algn="just"/>
            <a:r>
              <a:rPr kumimoji="0" lang="nl-BE" altLang="nl-BE" sz="2000"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a:t>
            </a:r>
            <a:r>
              <a:rPr kumimoji="0" lang="nl-BE" altLang="nl-BE" sz="2000" b="1"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a:t>
            </a:r>
            <a:r>
              <a:rPr kumimoji="0" lang="nl-BE" altLang="nl-BE" sz="2000" b="0"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a:t>
            </a:r>
            <a:endParaRPr lang="nl-BE" altLang="nl-BE" sz="2000" dirty="0">
              <a:latin typeface="Tahoma" panose="020B0604030504040204" pitchFamily="34" charset="0"/>
              <a:ea typeface="Tahoma" panose="020B0604030504040204" pitchFamily="34" charset="0"/>
              <a:cs typeface="Tahoma" panose="020B0604030504040204" pitchFamily="34" charset="0"/>
            </a:endParaRPr>
          </a:p>
          <a:p>
            <a:pPr marL="285750" lvl="0" indent="-285750" algn="just">
              <a:buFont typeface="Wingdings" panose="05000000000000000000" pitchFamily="2" charset="2"/>
              <a:buChar char="§"/>
            </a:pPr>
            <a:r>
              <a:rPr lang="nl-BE" altLang="nl-BE" sz="2000" dirty="0">
                <a:latin typeface="Tahoma" panose="020B0604030504040204" pitchFamily="34" charset="0"/>
                <a:ea typeface="Tahoma" panose="020B0604030504040204" pitchFamily="34" charset="0"/>
                <a:cs typeface="Tahoma" panose="020B0604030504040204" pitchFamily="34" charset="0"/>
              </a:rPr>
              <a:t>Verschillen in visie over de achterliggende doelstellingen;</a:t>
            </a:r>
          </a:p>
          <a:p>
            <a:pPr marL="285750" lvl="0" indent="-285750" algn="just">
              <a:buFont typeface="Wingdings" panose="05000000000000000000" pitchFamily="2" charset="2"/>
              <a:buChar char="§"/>
            </a:pPr>
            <a:endParaRPr lang="nl-BE" altLang="nl-BE" sz="2000" dirty="0">
              <a:latin typeface="Tahoma" panose="020B0604030504040204" pitchFamily="34" charset="0"/>
              <a:ea typeface="Tahoma" panose="020B0604030504040204" pitchFamily="34" charset="0"/>
              <a:cs typeface="Tahoma" panose="020B0604030504040204" pitchFamily="34" charset="0"/>
            </a:endParaRPr>
          </a:p>
          <a:p>
            <a:pPr marL="285750" indent="-285750" algn="just">
              <a:buFont typeface="Wingdings" panose="05000000000000000000" pitchFamily="2" charset="2"/>
              <a:buChar char="§"/>
            </a:pPr>
            <a:r>
              <a:rPr lang="nl-BE" altLang="nl-BE" sz="2000" dirty="0">
                <a:latin typeface="Tahoma" panose="020B0604030504040204" pitchFamily="34" charset="0"/>
                <a:ea typeface="Tahoma" panose="020B0604030504040204" pitchFamily="34" charset="0"/>
                <a:cs typeface="Tahoma" panose="020B0604030504040204" pitchFamily="34" charset="0"/>
              </a:rPr>
              <a:t>Soms nog te vaak een eerder politieke dan bestuurlijke invalshoek;</a:t>
            </a:r>
          </a:p>
          <a:p>
            <a:pPr lvl="0" algn="just"/>
            <a:endParaRPr lang="nl-BE" altLang="nl-BE" sz="2000" dirty="0">
              <a:latin typeface="Tahoma" panose="020B0604030504040204" pitchFamily="34" charset="0"/>
              <a:ea typeface="Tahoma" panose="020B0604030504040204" pitchFamily="34" charset="0"/>
              <a:cs typeface="Tahoma" panose="020B0604030504040204" pitchFamily="34" charset="0"/>
            </a:endParaRPr>
          </a:p>
          <a:p>
            <a:pPr marL="285750" lvl="0" indent="-285750" algn="just">
              <a:buFont typeface="Wingdings" panose="05000000000000000000" pitchFamily="2" charset="2"/>
              <a:buChar char="§"/>
            </a:pPr>
            <a:r>
              <a:rPr lang="nl-BE" altLang="nl-BE" sz="2000" dirty="0">
                <a:latin typeface="Tahoma" panose="020B0604030504040204" pitchFamily="34" charset="0"/>
                <a:ea typeface="Tahoma" panose="020B0604030504040204" pitchFamily="34" charset="0"/>
                <a:cs typeface="Tahoma" panose="020B0604030504040204" pitchFamily="34" charset="0"/>
              </a:rPr>
              <a:t>Verschillende besluitvormingscultuur: administraties in Vlaanderen vs. kabinetten in Brussel</a:t>
            </a:r>
          </a:p>
          <a:p>
            <a:pPr marL="285750" lvl="0" indent="-285750" algn="just">
              <a:buFont typeface="Wingdings" panose="05000000000000000000" pitchFamily="2" charset="2"/>
              <a:buChar char="§"/>
            </a:pPr>
            <a:endParaRPr lang="nl-BE" altLang="nl-BE" sz="17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5639659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44967" y="1457167"/>
            <a:ext cx="8428497" cy="48808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264" tIns="0" rIns="0" bIns="6348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lgn="just"/>
            <a:r>
              <a:rPr kumimoji="0" lang="nl-BE" altLang="nl-BE" b="1"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a:t>
            </a:r>
            <a:r>
              <a:rPr lang="nl-BE" altLang="nl-BE" b="1" dirty="0">
                <a:latin typeface="Tahoma" panose="020B0604030504040204" pitchFamily="34" charset="0"/>
                <a:ea typeface="Tahoma" panose="020B0604030504040204" pitchFamily="34" charset="0"/>
                <a:cs typeface="Tahoma" panose="020B0604030504040204" pitchFamily="34" charset="0"/>
              </a:rPr>
              <a:t>Kritische succesfactoren </a:t>
            </a:r>
            <a:r>
              <a:rPr kumimoji="0" lang="nl-BE" altLang="nl-BE" b="1"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(1)  </a:t>
            </a:r>
          </a:p>
          <a:p>
            <a:pPr lvl="0" algn="just"/>
            <a:r>
              <a:rPr kumimoji="0" lang="nl-BE" altLang="nl-BE" sz="1500" b="1"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a:t>
            </a:r>
            <a:r>
              <a:rPr kumimoji="0" lang="nl-BE" altLang="nl-BE" sz="1500" b="0"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a:t>
            </a:r>
            <a:endParaRPr lang="nl-BE" altLang="nl-BE" sz="1500" dirty="0">
              <a:latin typeface="Tahoma" panose="020B0604030504040204" pitchFamily="34" charset="0"/>
              <a:ea typeface="Tahoma" panose="020B0604030504040204" pitchFamily="34" charset="0"/>
              <a:cs typeface="Tahoma" panose="020B0604030504040204" pitchFamily="34" charset="0"/>
            </a:endParaRPr>
          </a:p>
          <a:p>
            <a:pPr marL="285750" indent="-285750" algn="just">
              <a:spcAft>
                <a:spcPts val="1200"/>
              </a:spcAft>
              <a:buFont typeface="Wingdings" panose="05000000000000000000" pitchFamily="2" charset="2"/>
              <a:buChar char="§"/>
            </a:pPr>
            <a:r>
              <a:rPr lang="nl-BE" sz="2000" dirty="0">
                <a:latin typeface="Tahoma" panose="020B0604030504040204" pitchFamily="34" charset="0"/>
                <a:ea typeface="Tahoma" panose="020B0604030504040204" pitchFamily="34" charset="0"/>
                <a:cs typeface="Tahoma" panose="020B0604030504040204" pitchFamily="34" charset="0"/>
              </a:rPr>
              <a:t>Belangrijkste driver voor de samenwerking is een win-win voor alle betrokken partijen (schaal – expertise – capaciteit – financieel);</a:t>
            </a:r>
          </a:p>
          <a:p>
            <a:pPr marL="285750" lvl="0" indent="-285750" algn="just">
              <a:spcAft>
                <a:spcPts val="1200"/>
              </a:spcAft>
              <a:buFont typeface="Wingdings" panose="05000000000000000000" pitchFamily="2" charset="2"/>
              <a:buChar char="§"/>
            </a:pPr>
            <a:r>
              <a:rPr lang="nl-BE" sz="2000" dirty="0">
                <a:latin typeface="Tahoma" panose="020B0604030504040204" pitchFamily="34" charset="0"/>
                <a:ea typeface="Tahoma" panose="020B0604030504040204" pitchFamily="34" charset="0"/>
                <a:cs typeface="Tahoma" panose="020B0604030504040204" pitchFamily="34" charset="0"/>
              </a:rPr>
              <a:t>De samenwerking verloopt bij voorkeur op basis van concrete projecten of duidelijk afgebakende thema’s; </a:t>
            </a:r>
          </a:p>
          <a:p>
            <a:pPr marL="285750" lvl="0" indent="-285750" algn="just">
              <a:spcAft>
                <a:spcPts val="1200"/>
              </a:spcAft>
              <a:buFont typeface="Wingdings" panose="05000000000000000000" pitchFamily="2" charset="2"/>
              <a:buChar char="§"/>
            </a:pPr>
            <a:r>
              <a:rPr lang="nl-BE" sz="2000" dirty="0">
                <a:latin typeface="Tahoma" panose="020B0604030504040204" pitchFamily="34" charset="0"/>
                <a:ea typeface="Tahoma" panose="020B0604030504040204" pitchFamily="34" charset="0"/>
                <a:cs typeface="Tahoma" panose="020B0604030504040204" pitchFamily="34" charset="0"/>
              </a:rPr>
              <a:t>De organisaties worden in het kader van projecten horizontaal aan elkaar gelinkt zonder verticale integratie (lichte structuur/operationeel);</a:t>
            </a:r>
          </a:p>
          <a:p>
            <a:pPr marL="285750" lvl="0" indent="-285750" algn="just">
              <a:spcAft>
                <a:spcPts val="1200"/>
              </a:spcAft>
              <a:buFont typeface="Wingdings" panose="05000000000000000000" pitchFamily="2" charset="2"/>
              <a:buChar char="§"/>
            </a:pPr>
            <a:r>
              <a:rPr lang="nl-BE" sz="2000" dirty="0">
                <a:latin typeface="Tahoma" panose="020B0604030504040204" pitchFamily="34" charset="0"/>
                <a:ea typeface="Tahoma" panose="020B0604030504040204" pitchFamily="34" charset="0"/>
                <a:cs typeface="Tahoma" panose="020B0604030504040204" pitchFamily="34" charset="0"/>
              </a:rPr>
              <a:t>Een thematische insteek van de samenwerking zonder overkoepelende bestuurlijke structuur over de verschillende beleidsdomeinen heen beperkt de kans op onderlinge besmetting van de dossiers;</a:t>
            </a:r>
          </a:p>
          <a:p>
            <a:pPr marL="285750" indent="-285750" algn="just">
              <a:spcAft>
                <a:spcPts val="1200"/>
              </a:spcAft>
              <a:buFont typeface="Wingdings" panose="05000000000000000000" pitchFamily="2" charset="2"/>
              <a:buChar char="§"/>
            </a:pPr>
            <a:r>
              <a:rPr lang="nl-BE" sz="2000" dirty="0">
                <a:latin typeface="Tahoma" panose="020B0604030504040204" pitchFamily="34" charset="0"/>
                <a:ea typeface="Tahoma" panose="020B0604030504040204" pitchFamily="34" charset="0"/>
                <a:cs typeface="Tahoma" panose="020B0604030504040204" pitchFamily="34" charset="0"/>
              </a:rPr>
              <a:t>Het is belangrijk dat Vlaanderen zich inleeft in de lokale cultuur en werkmethodes: begrijpen hoe de politiek in Brussel werkt met de belangrijke rol van de kabinetten. </a:t>
            </a:r>
            <a:endParaRPr lang="nl-BE" altLang="nl-BE" sz="1600" b="1" dirty="0">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sp>
        <p:nvSpPr>
          <p:cNvPr id="6" name="Titel 1">
            <a:extLst>
              <a:ext uri="{FF2B5EF4-FFF2-40B4-BE49-F238E27FC236}">
                <a16:creationId xmlns:a16="http://schemas.microsoft.com/office/drawing/2014/main" id="{90BFAE81-BEBE-4B03-AEE8-F9B0982F131E}"/>
              </a:ext>
            </a:extLst>
          </p:cNvPr>
          <p:cNvSpPr>
            <a:spLocks noGrp="1"/>
          </p:cNvSpPr>
          <p:nvPr>
            <p:ph type="title"/>
          </p:nvPr>
        </p:nvSpPr>
        <p:spPr>
          <a:xfrm>
            <a:off x="209144" y="-24190"/>
            <a:ext cx="8725711" cy="1481357"/>
          </a:xfrm>
        </p:spPr>
        <p:txBody>
          <a:bodyPr>
            <a:noAutofit/>
          </a:bodyPr>
          <a:lstStyle/>
          <a:p>
            <a:r>
              <a:rPr lang="nl-BE" altLang="nl-BE" sz="2600" dirty="0">
                <a:solidFill>
                  <a:schemeClr val="accent1"/>
                </a:solidFill>
              </a:rPr>
              <a:t>Leereffecten uit de bestaande samenwerkingen      Brussel-Vlaanderen </a:t>
            </a:r>
            <a:endParaRPr lang="nl-BE" sz="2600" dirty="0"/>
          </a:p>
        </p:txBody>
      </p:sp>
    </p:spTree>
    <p:extLst>
      <p:ext uri="{BB962C8B-B14F-4D97-AF65-F5344CB8AC3E}">
        <p14:creationId xmlns:p14="http://schemas.microsoft.com/office/powerpoint/2010/main" val="38006069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09144" y="1489705"/>
            <a:ext cx="8516774" cy="49731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264" tIns="0" rIns="0" bIns="6348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lgn="just"/>
            <a:r>
              <a:rPr kumimoji="0" lang="nl-BE" altLang="nl-BE" sz="1500" b="1"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a:t>
            </a:r>
            <a:r>
              <a:rPr lang="nl-BE" altLang="nl-BE" b="1" dirty="0">
                <a:latin typeface="Tahoma" panose="020B0604030504040204" pitchFamily="34" charset="0"/>
                <a:ea typeface="Tahoma" panose="020B0604030504040204" pitchFamily="34" charset="0"/>
                <a:cs typeface="Tahoma" panose="020B0604030504040204" pitchFamily="34" charset="0"/>
              </a:rPr>
              <a:t>Kritische succesfactoren </a:t>
            </a:r>
            <a:r>
              <a:rPr kumimoji="0" lang="nl-BE" altLang="nl-BE" b="1"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(2)  </a:t>
            </a:r>
          </a:p>
          <a:p>
            <a:pPr lvl="0" algn="just"/>
            <a:r>
              <a:rPr kumimoji="0" lang="nl-BE" altLang="nl-BE" sz="1500" b="1"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a:t>
            </a:r>
            <a:r>
              <a:rPr kumimoji="0" lang="nl-BE" altLang="nl-BE" sz="1500" b="0" i="0" u="none" strike="noStrike" cap="none" normalizeH="0" baseline="0" dirty="0">
                <a:ln>
                  <a:noFill/>
                </a:ln>
                <a:effectLst/>
                <a:latin typeface="Tahoma" panose="020B0604030504040204" pitchFamily="34" charset="0"/>
                <a:ea typeface="Tahoma" panose="020B0604030504040204" pitchFamily="34" charset="0"/>
                <a:cs typeface="Tahoma" panose="020B0604030504040204" pitchFamily="34" charset="0"/>
              </a:rPr>
              <a:t>                                                         </a:t>
            </a:r>
            <a:endParaRPr lang="nl-BE" sz="2000" dirty="0">
              <a:latin typeface="Tahoma" panose="020B0604030504040204" pitchFamily="34" charset="0"/>
              <a:ea typeface="Tahoma" panose="020B0604030504040204" pitchFamily="34" charset="0"/>
              <a:cs typeface="Tahoma" panose="020B0604030504040204" pitchFamily="34" charset="0"/>
            </a:endParaRPr>
          </a:p>
          <a:p>
            <a:pPr marL="285750" indent="-285750" algn="just">
              <a:spcAft>
                <a:spcPts val="1200"/>
              </a:spcAft>
              <a:buFont typeface="Wingdings" panose="05000000000000000000" pitchFamily="2" charset="2"/>
              <a:buChar char="§"/>
            </a:pPr>
            <a:r>
              <a:rPr lang="nl-NL" sz="2000" dirty="0">
                <a:latin typeface="Tahoma" panose="020B0604030504040204" pitchFamily="34" charset="0"/>
                <a:ea typeface="Tahoma" panose="020B0604030504040204" pitchFamily="34" charset="0"/>
                <a:cs typeface="Tahoma" panose="020B0604030504040204" pitchFamily="34" charset="0"/>
              </a:rPr>
              <a:t>Investeren in pendeldiplomatie en samenwerking tijd geven om te laten groeien;</a:t>
            </a:r>
            <a:endParaRPr lang="nl-BE" sz="2000" dirty="0">
              <a:latin typeface="Tahoma" panose="020B0604030504040204" pitchFamily="34" charset="0"/>
              <a:ea typeface="Tahoma" panose="020B0604030504040204" pitchFamily="34" charset="0"/>
              <a:cs typeface="Tahoma" panose="020B0604030504040204" pitchFamily="34" charset="0"/>
            </a:endParaRPr>
          </a:p>
          <a:p>
            <a:pPr marL="285750" indent="-285750" algn="just">
              <a:spcAft>
                <a:spcPts val="1200"/>
              </a:spcAft>
              <a:buFont typeface="Wingdings" panose="05000000000000000000" pitchFamily="2" charset="2"/>
              <a:buChar char="§"/>
            </a:pPr>
            <a:r>
              <a:rPr lang="nl-BE" sz="2000" dirty="0">
                <a:latin typeface="Tahoma" panose="020B0604030504040204" pitchFamily="34" charset="0"/>
                <a:ea typeface="Tahoma" panose="020B0604030504040204" pitchFamily="34" charset="0"/>
                <a:cs typeface="Tahoma" panose="020B0604030504040204" pitchFamily="34" charset="0"/>
              </a:rPr>
              <a:t>Evolutief proces: aantonen dat concrete projecten resultaat boeken om vervolgens een volgende stap te zetten;</a:t>
            </a:r>
          </a:p>
          <a:p>
            <a:pPr marL="285750" lvl="0" indent="-285750" algn="just">
              <a:spcAft>
                <a:spcPts val="1200"/>
              </a:spcAft>
              <a:buFont typeface="Wingdings" panose="05000000000000000000" pitchFamily="2" charset="2"/>
              <a:buChar char="§"/>
            </a:pPr>
            <a:r>
              <a:rPr lang="nl-BE" sz="2000" dirty="0">
                <a:latin typeface="Tahoma" panose="020B0604030504040204" pitchFamily="34" charset="0"/>
                <a:ea typeface="Tahoma" panose="020B0604030504040204" pitchFamily="34" charset="0"/>
                <a:cs typeface="Tahoma" panose="020B0604030504040204" pitchFamily="34" charset="0"/>
              </a:rPr>
              <a:t>Goede interpersoonlijke contacten zijn belangrijk. Men dient voldoende tijd te voorzien voor het laten groeien van een vertrouwensrelatie tussen de betrokken beleidsverantwoordelijken in beide gewesten;</a:t>
            </a:r>
          </a:p>
          <a:p>
            <a:pPr marL="285750" lvl="0" indent="-285750" algn="just">
              <a:spcAft>
                <a:spcPts val="1200"/>
              </a:spcAft>
              <a:buFont typeface="Wingdings" panose="05000000000000000000" pitchFamily="2" charset="2"/>
              <a:buChar char="§"/>
            </a:pPr>
            <a:r>
              <a:rPr lang="nl-BE" sz="2000" dirty="0">
                <a:latin typeface="Tahoma" panose="020B0604030504040204" pitchFamily="34" charset="0"/>
                <a:ea typeface="Tahoma" panose="020B0604030504040204" pitchFamily="34" charset="0"/>
                <a:cs typeface="Tahoma" panose="020B0604030504040204" pitchFamily="34" charset="0"/>
              </a:rPr>
              <a:t>De samenwerkingsovereenkomsten dienen de grote strategische lijnen vast te leggen en vormen de politieke en juridische basis, maar met voldoende handelingsvrijheid voor de betrokken actoren. </a:t>
            </a:r>
          </a:p>
          <a:p>
            <a:pPr marL="285750" indent="-285750" algn="just">
              <a:spcAft>
                <a:spcPts val="1200"/>
              </a:spcAft>
              <a:buFont typeface="Wingdings" panose="05000000000000000000" pitchFamily="2" charset="2"/>
              <a:buChar char="§"/>
            </a:pPr>
            <a:endParaRPr lang="nl-BE" sz="2000" dirty="0">
              <a:latin typeface="Tahoma" panose="020B0604030504040204" pitchFamily="34" charset="0"/>
              <a:ea typeface="Tahoma" panose="020B0604030504040204" pitchFamily="34" charset="0"/>
              <a:cs typeface="Tahoma" panose="020B0604030504040204" pitchFamily="34" charset="0"/>
            </a:endParaRPr>
          </a:p>
          <a:p>
            <a:pPr marR="0" lvl="0" algn="just" defTabSz="914400" rtl="0" eaLnBrk="0" fontAlgn="base" latinLnBrk="0" hangingPunct="0">
              <a:lnSpc>
                <a:spcPct val="100000"/>
              </a:lnSpc>
              <a:spcBef>
                <a:spcPct val="0"/>
              </a:spcBef>
              <a:spcAft>
                <a:spcPts val="1200"/>
              </a:spcAft>
              <a:buClrTx/>
              <a:buSzTx/>
              <a:tabLst/>
            </a:pPr>
            <a:endParaRPr lang="nl-BE" altLang="nl-BE" sz="1600" b="1" dirty="0">
              <a:solidFill>
                <a:srgbClr val="FF0000"/>
              </a:solidFill>
              <a:latin typeface="Tahoma" panose="020B0604030504040204" pitchFamily="34" charset="0"/>
              <a:ea typeface="Tahoma" panose="020B0604030504040204" pitchFamily="34" charset="0"/>
              <a:cs typeface="Tahoma" panose="020B0604030504040204" pitchFamily="34" charset="0"/>
            </a:endParaRPr>
          </a:p>
        </p:txBody>
      </p:sp>
      <p:sp>
        <p:nvSpPr>
          <p:cNvPr id="6" name="Titel 1">
            <a:extLst>
              <a:ext uri="{FF2B5EF4-FFF2-40B4-BE49-F238E27FC236}">
                <a16:creationId xmlns:a16="http://schemas.microsoft.com/office/drawing/2014/main" id="{90BFAE81-BEBE-4B03-AEE8-F9B0982F131E}"/>
              </a:ext>
            </a:extLst>
          </p:cNvPr>
          <p:cNvSpPr>
            <a:spLocks noGrp="1"/>
          </p:cNvSpPr>
          <p:nvPr>
            <p:ph type="title"/>
          </p:nvPr>
        </p:nvSpPr>
        <p:spPr>
          <a:xfrm>
            <a:off x="209144" y="-24190"/>
            <a:ext cx="8725711" cy="1481357"/>
          </a:xfrm>
        </p:spPr>
        <p:txBody>
          <a:bodyPr>
            <a:noAutofit/>
          </a:bodyPr>
          <a:lstStyle/>
          <a:p>
            <a:r>
              <a:rPr lang="nl-BE" altLang="nl-BE" sz="2600" dirty="0">
                <a:solidFill>
                  <a:schemeClr val="accent1"/>
                </a:solidFill>
              </a:rPr>
              <a:t>Leereffecten uit de bestaande samenwerkingen      Brussel-Vlaanderen </a:t>
            </a:r>
            <a:endParaRPr lang="nl-BE" sz="2600" dirty="0"/>
          </a:p>
        </p:txBody>
      </p:sp>
    </p:spTree>
    <p:extLst>
      <p:ext uri="{BB962C8B-B14F-4D97-AF65-F5344CB8AC3E}">
        <p14:creationId xmlns:p14="http://schemas.microsoft.com/office/powerpoint/2010/main" val="1801820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outdoor, sitting, tree, forest&#10;&#10;Description automatically generated">
            <a:extLst>
              <a:ext uri="{FF2B5EF4-FFF2-40B4-BE49-F238E27FC236}">
                <a16:creationId xmlns:a16="http://schemas.microsoft.com/office/drawing/2014/main" id="{1CAB020E-73AE-4D13-8649-DEF5C0F44081}"/>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colorTemperature colorTemp="4700"/>
                    </a14:imgEffect>
                    <a14:imgEffect>
                      <a14:saturation sat="0"/>
                    </a14:imgEffect>
                  </a14:imgLayer>
                </a14:imgProps>
              </a:ext>
              <a:ext uri="{28A0092B-C50C-407E-A947-70E740481C1C}">
                <a14:useLocalDpi xmlns:a14="http://schemas.microsoft.com/office/drawing/2010/main" val="0"/>
              </a:ext>
            </a:extLst>
          </a:blip>
          <a:srcRect b="22035"/>
          <a:stretch/>
        </p:blipFill>
        <p:spPr>
          <a:xfrm>
            <a:off x="0" y="0"/>
            <a:ext cx="9144000" cy="6858000"/>
          </a:xfrm>
          <a:prstGeom prst="rect">
            <a:avLst/>
          </a:prstGeom>
        </p:spPr>
      </p:pic>
      <p:sp>
        <p:nvSpPr>
          <p:cNvPr id="4" name="Rectangle 1"/>
          <p:cNvSpPr>
            <a:spLocks noChangeArrowheads="1"/>
          </p:cNvSpPr>
          <p:nvPr/>
        </p:nvSpPr>
        <p:spPr bwMode="auto">
          <a:xfrm>
            <a:off x="204128" y="1355185"/>
            <a:ext cx="8719377" cy="46089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1. Opzet van het onderzoek</a:t>
            </a:r>
          </a:p>
          <a:p>
            <a:pPr eaLnBrk="0" fontAlgn="base" hangingPunct="0">
              <a:spcBef>
                <a:spcPct val="0"/>
              </a:spcBef>
              <a:spcAft>
                <a:spcPct val="0"/>
              </a:spcAft>
            </a:pPr>
            <a:endParaRPr lang="nl-BE" altLang="nl-BE" sz="25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2. Ruimtelijke-economische verwevenheid</a:t>
            </a: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3. Leereffecten van samenwerking Vlaanderen-Brussel </a:t>
            </a: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b="1" dirty="0">
                <a:solidFill>
                  <a:schemeClr val="accent1"/>
                </a:solidFill>
                <a:latin typeface="Tahoma" panose="020B0604030504040204" pitchFamily="34" charset="0"/>
                <a:ea typeface="Tahoma" panose="020B0604030504040204" pitchFamily="34" charset="0"/>
                <a:cs typeface="Tahoma" panose="020B0604030504040204" pitchFamily="34" charset="0"/>
              </a:rPr>
              <a:t>4. Proeve van </a:t>
            </a:r>
            <a:r>
              <a:rPr lang="nl-BE" altLang="nl-BE" sz="2500" b="1" dirty="0" err="1">
                <a:solidFill>
                  <a:schemeClr val="accent1"/>
                </a:solidFill>
                <a:latin typeface="Tahoma" panose="020B0604030504040204" pitchFamily="34" charset="0"/>
                <a:ea typeface="Tahoma" panose="020B0604030504040204" pitchFamily="34" charset="0"/>
                <a:cs typeface="Tahoma" panose="020B0604030504040204" pitchFamily="34" charset="0"/>
              </a:rPr>
              <a:t>governancemodel</a:t>
            </a:r>
            <a:endParaRPr lang="nl-BE" altLang="nl-BE" sz="2500" b="1"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200" dirty="0">
                <a:solidFill>
                  <a:schemeClr val="accent1"/>
                </a:solidFill>
                <a:latin typeface="Tahoma" panose="020B0604030504040204" pitchFamily="34" charset="0"/>
                <a:ea typeface="Tahoma" panose="020B0604030504040204" pitchFamily="34" charset="0"/>
                <a:cs typeface="Tahoma" panose="020B0604030504040204" pitchFamily="34" charset="0"/>
              </a:rPr>
              <a:t> </a:t>
            </a:r>
            <a:endParaRPr lang="nl-BE" altLang="nl-BE" sz="2200" dirty="0">
              <a:latin typeface="Tahoma" panose="020B0604030504040204" pitchFamily="34" charset="0"/>
              <a:ea typeface="Tahoma" panose="020B0604030504040204" pitchFamily="34" charset="0"/>
              <a:cs typeface="Tahoma" panose="020B0604030504040204" pitchFamily="34" charset="0"/>
            </a:endParaRPr>
          </a:p>
          <a:p>
            <a:pPr algn="ctr" eaLnBrk="0" fontAlgn="base" hangingPunct="0">
              <a:spcBef>
                <a:spcPct val="0"/>
              </a:spcBef>
              <a:spcAft>
                <a:spcPct val="0"/>
              </a:spcAft>
            </a:pPr>
            <a:endPar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algn="ctr" eaLnBrk="0" fontAlgn="base" hangingPunct="0">
              <a:spcBef>
                <a:spcPct val="0"/>
              </a:spcBef>
              <a:spcAft>
                <a:spcPct val="0"/>
              </a:spcAft>
            </a:pPr>
            <a:r>
              <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1014657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ChangeArrowheads="1"/>
          </p:cNvSpPr>
          <p:nvPr/>
        </p:nvSpPr>
        <p:spPr bwMode="auto">
          <a:xfrm>
            <a:off x="328999" y="980729"/>
            <a:ext cx="8476373" cy="95179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eaLnBrk="0" fontAlgn="base" hangingPunct="0">
              <a:spcBef>
                <a:spcPct val="0"/>
              </a:spcBef>
              <a:spcAft>
                <a:spcPct val="0"/>
              </a:spcAft>
            </a:pPr>
            <a:endParaRPr lang="nl-BE" altLang="nl-BE" sz="16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1600" dirty="0">
              <a:latin typeface="Tahoma" panose="020B0604030504040204" pitchFamily="34" charset="0"/>
              <a:ea typeface="Tahoma" panose="020B0604030504040204" pitchFamily="34" charset="0"/>
              <a:cs typeface="Tahoma" panose="020B0604030504040204" pitchFamily="34" charset="0"/>
            </a:endParaRPr>
          </a:p>
          <a:p>
            <a:pPr marL="285750" lvl="0" indent="-285750" algn="just" eaLnBrk="0" fontAlgn="base" hangingPunct="0">
              <a:lnSpc>
                <a:spcPct val="150000"/>
              </a:lnSpc>
              <a:spcBef>
                <a:spcPct val="0"/>
              </a:spcBef>
              <a:spcAft>
                <a:spcPts val="1200"/>
              </a:spcAft>
              <a:buFont typeface="Wingdings" panose="05000000000000000000" pitchFamily="2" charset="2"/>
              <a:buChar char="§"/>
            </a:pPr>
            <a:r>
              <a:rPr lang="nl-BE" sz="2200" dirty="0">
                <a:latin typeface="Tahoma" panose="020B0604030504040204" pitchFamily="34" charset="0"/>
                <a:ea typeface="Tahoma" panose="020B0604030504040204" pitchFamily="34" charset="0"/>
                <a:cs typeface="Tahoma" panose="020B0604030504040204" pitchFamily="34" charset="0"/>
              </a:rPr>
              <a:t>Focus op de ruimtelijk-economische agenda  </a:t>
            </a:r>
          </a:p>
          <a:p>
            <a:pPr marL="285750" lvl="0" indent="-285750" algn="just" eaLnBrk="0" fontAlgn="base" hangingPunct="0">
              <a:lnSpc>
                <a:spcPct val="150000"/>
              </a:lnSpc>
              <a:spcBef>
                <a:spcPct val="0"/>
              </a:spcBef>
              <a:spcAft>
                <a:spcPts val="1200"/>
              </a:spcAft>
              <a:buFont typeface="Wingdings" panose="05000000000000000000" pitchFamily="2" charset="2"/>
              <a:buChar char="§"/>
            </a:pPr>
            <a:r>
              <a:rPr lang="nl-BE" sz="2200" dirty="0">
                <a:latin typeface="Tahoma" panose="020B0604030504040204" pitchFamily="34" charset="0"/>
                <a:ea typeface="Tahoma" panose="020B0604030504040204" pitchFamily="34" charset="0"/>
                <a:cs typeface="Tahoma" panose="020B0604030504040204" pitchFamily="34" charset="0"/>
              </a:rPr>
              <a:t>Een pragmatisch groeiscenario:</a:t>
            </a:r>
          </a:p>
          <a:p>
            <a:pPr lvl="1" algn="just" eaLnBrk="0" fontAlgn="base" hangingPunct="0">
              <a:spcBef>
                <a:spcPct val="0"/>
              </a:spcBef>
              <a:spcAft>
                <a:spcPts val="1800"/>
              </a:spcAft>
            </a:pPr>
            <a:r>
              <a:rPr lang="nl-BE" sz="2200" b="1" i="1" dirty="0">
                <a:uFill>
                  <a:solidFill>
                    <a:srgbClr val="000000"/>
                  </a:solidFill>
                </a:uFill>
                <a:latin typeface="Tahoma" panose="020B0604030504040204" pitchFamily="34" charset="0"/>
                <a:ea typeface="Tahoma" panose="020B0604030504040204" pitchFamily="34" charset="0"/>
                <a:cs typeface="Tahoma" panose="020B0604030504040204" pitchFamily="34" charset="0"/>
              </a:rPr>
              <a:t>Stap 1: </a:t>
            </a:r>
            <a:r>
              <a:rPr lang="nl-BE" sz="2200" i="1" dirty="0">
                <a:uFill>
                  <a:solidFill>
                    <a:srgbClr val="000000"/>
                  </a:solidFill>
                </a:uFill>
                <a:latin typeface="Tahoma" panose="020B0604030504040204" pitchFamily="34" charset="0"/>
                <a:ea typeface="Tahoma" panose="020B0604030504040204" pitchFamily="34" charset="0"/>
                <a:cs typeface="Tahoma" panose="020B0604030504040204" pitchFamily="34" charset="0"/>
              </a:rPr>
              <a:t>Voortzetting van gezamenlijke projecten </a:t>
            </a:r>
            <a:endParaRPr lang="nl-BE" sz="2200" dirty="0">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a:p>
            <a:pPr lvl="1" eaLnBrk="0" fontAlgn="base" hangingPunct="0">
              <a:spcBef>
                <a:spcPct val="0"/>
              </a:spcBef>
              <a:spcAft>
                <a:spcPts val="1800"/>
              </a:spcAft>
            </a:pPr>
            <a:r>
              <a:rPr lang="nl-BE" sz="2200" b="1" i="1" dirty="0">
                <a:uFill>
                  <a:solidFill>
                    <a:srgbClr val="000000"/>
                  </a:solidFill>
                </a:uFill>
                <a:latin typeface="Tahoma" panose="020B0604030504040204" pitchFamily="34" charset="0"/>
                <a:ea typeface="Tahoma" panose="020B0604030504040204" pitchFamily="34" charset="0"/>
                <a:cs typeface="Tahoma" panose="020B0604030504040204" pitchFamily="34" charset="0"/>
              </a:rPr>
              <a:t>Stap 2: </a:t>
            </a:r>
            <a:r>
              <a:rPr lang="nl-BE" sz="2200" i="1" dirty="0">
                <a:uFill>
                  <a:solidFill>
                    <a:srgbClr val="000000"/>
                  </a:solidFill>
                </a:uFill>
                <a:latin typeface="Tahoma" panose="020B0604030504040204" pitchFamily="34" charset="0"/>
                <a:ea typeface="Tahoma" panose="020B0604030504040204" pitchFamily="34" charset="0"/>
                <a:cs typeface="Tahoma" panose="020B0604030504040204" pitchFamily="34" charset="0"/>
              </a:rPr>
              <a:t>Intensifiëren van het strategisch karakter van samenwerking</a:t>
            </a:r>
          </a:p>
          <a:p>
            <a:pPr lvl="1" eaLnBrk="0" fontAlgn="base" hangingPunct="0">
              <a:spcBef>
                <a:spcPct val="0"/>
              </a:spcBef>
              <a:spcAft>
                <a:spcPts val="1800"/>
              </a:spcAft>
            </a:pPr>
            <a:r>
              <a:rPr lang="nl-BE" sz="2200" b="1" i="1" dirty="0">
                <a:uFill>
                  <a:solidFill>
                    <a:srgbClr val="000000"/>
                  </a:solidFill>
                </a:uFill>
                <a:latin typeface="Tahoma" panose="020B0604030504040204" pitchFamily="34" charset="0"/>
                <a:ea typeface="Tahoma" panose="020B0604030504040204" pitchFamily="34" charset="0"/>
                <a:cs typeface="Tahoma" panose="020B0604030504040204" pitchFamily="34" charset="0"/>
              </a:rPr>
              <a:t>Stap 3: </a:t>
            </a:r>
            <a:r>
              <a:rPr lang="nl-BE" sz="2200" i="1" dirty="0">
                <a:uFill>
                  <a:solidFill>
                    <a:srgbClr val="000000"/>
                  </a:solidFill>
                </a:uFill>
                <a:latin typeface="Tahoma" panose="020B0604030504040204" pitchFamily="34" charset="0"/>
                <a:ea typeface="Tahoma" panose="020B0604030504040204" pitchFamily="34" charset="0"/>
                <a:cs typeface="Tahoma" panose="020B0604030504040204" pitchFamily="34" charset="0"/>
              </a:rPr>
              <a:t>Groeien naar een gezamenlijke aanpak van gewestgrensoverschrijdende uitdagingen</a:t>
            </a:r>
          </a:p>
          <a:p>
            <a:pPr lvl="1" eaLnBrk="0" fontAlgn="base" hangingPunct="0">
              <a:spcBef>
                <a:spcPct val="0"/>
              </a:spcBef>
              <a:spcAft>
                <a:spcPts val="1800"/>
              </a:spcAft>
            </a:pPr>
            <a:r>
              <a:rPr lang="nl-BE" sz="2200" b="1" i="1" dirty="0">
                <a:uFill>
                  <a:solidFill>
                    <a:srgbClr val="000000"/>
                  </a:solidFill>
                </a:uFill>
                <a:latin typeface="Tahoma" panose="020B0604030504040204" pitchFamily="34" charset="0"/>
                <a:ea typeface="Tahoma" panose="020B0604030504040204" pitchFamily="34" charset="0"/>
                <a:cs typeface="Tahoma" panose="020B0604030504040204" pitchFamily="34" charset="0"/>
              </a:rPr>
              <a:t>Stap 4:  </a:t>
            </a:r>
            <a:r>
              <a:rPr lang="nl-BE" sz="2200" i="1" dirty="0">
                <a:uFill>
                  <a:solidFill>
                    <a:srgbClr val="000000"/>
                  </a:solidFill>
                </a:uFill>
                <a:latin typeface="Tahoma" panose="020B0604030504040204" pitchFamily="34" charset="0"/>
                <a:ea typeface="Tahoma" panose="020B0604030504040204" pitchFamily="34" charset="0"/>
                <a:cs typeface="Tahoma" panose="020B0604030504040204" pitchFamily="34" charset="0"/>
              </a:rPr>
              <a:t>Groeien naar een meer gestructureerde samenwerkingsformat </a:t>
            </a:r>
          </a:p>
          <a:p>
            <a:pPr algn="just" eaLnBrk="0" fontAlgn="base" hangingPunct="0">
              <a:spcBef>
                <a:spcPct val="0"/>
              </a:spcBef>
              <a:spcAft>
                <a:spcPts val="1200"/>
              </a:spcAft>
            </a:pPr>
            <a:endParaRPr lang="nl-BE" sz="2000" i="1" dirty="0">
              <a:solidFill>
                <a:srgbClr val="4AA9C7"/>
              </a:solidFill>
              <a:uFill>
                <a:solidFill>
                  <a:srgbClr val="000000"/>
                </a:solidFill>
              </a:uFill>
              <a:latin typeface="Tahoma" panose="020B0604030504040204" pitchFamily="34" charset="0"/>
              <a:ea typeface="Tahoma" panose="020B0604030504040204" pitchFamily="34" charset="0"/>
              <a:cs typeface="Tahoma" panose="020B0604030504040204" pitchFamily="34" charset="0"/>
            </a:endParaRPr>
          </a:p>
          <a:p>
            <a:pPr marL="285750" lvl="0" indent="-285750" algn="just" eaLnBrk="0" fontAlgn="base" hangingPunct="0">
              <a:spcBef>
                <a:spcPct val="0"/>
              </a:spcBef>
              <a:spcAft>
                <a:spcPts val="1200"/>
              </a:spcAft>
              <a:buFont typeface="Wingdings" panose="05000000000000000000" pitchFamily="2" charset="2"/>
              <a:buChar char="§"/>
            </a:pPr>
            <a:endParaRPr lang="nl-BE" sz="2000" dirty="0">
              <a:latin typeface="Tahoma" panose="020B0604030504040204" pitchFamily="34" charset="0"/>
              <a:ea typeface="Tahoma" panose="020B0604030504040204" pitchFamily="34" charset="0"/>
              <a:cs typeface="Tahoma" panose="020B0604030504040204" pitchFamily="34" charset="0"/>
            </a:endParaRPr>
          </a:p>
          <a:p>
            <a:pPr marL="742950" lvl="1" indent="-285750" algn="just" eaLnBrk="0" fontAlgn="base" hangingPunct="0">
              <a:spcBef>
                <a:spcPct val="0"/>
              </a:spcBef>
              <a:spcAft>
                <a:spcPts val="1200"/>
              </a:spcAft>
              <a:buFont typeface="Wingdings" panose="05000000000000000000" pitchFamily="2" charset="2"/>
              <a:buChar char="§"/>
            </a:pPr>
            <a:endParaRPr lang="nl-BE" sz="2000" dirty="0">
              <a:latin typeface="Tahoma" panose="020B0604030504040204" pitchFamily="34" charset="0"/>
              <a:ea typeface="Tahoma" panose="020B0604030504040204" pitchFamily="34" charset="0"/>
              <a:cs typeface="Tahoma" panose="020B0604030504040204" pitchFamily="34" charset="0"/>
            </a:endParaRPr>
          </a:p>
          <a:p>
            <a:pPr marL="285750" lvl="0" indent="-285750" algn="just" eaLnBrk="0" fontAlgn="base" hangingPunct="0">
              <a:spcBef>
                <a:spcPct val="0"/>
              </a:spcBef>
              <a:spcAft>
                <a:spcPts val="1200"/>
              </a:spcAft>
              <a:buFont typeface="Wingdings" panose="05000000000000000000" pitchFamily="2" charset="2"/>
              <a:buChar char="§"/>
            </a:pPr>
            <a:endParaRPr lang="nl-BE" sz="20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dirty="0">
                <a:solidFill>
                  <a:schemeClr val="accent1"/>
                </a:solidFill>
                <a:latin typeface="Tahoma" panose="020B0604030504040204" pitchFamily="34" charset="0"/>
                <a:ea typeface="Tahoma" panose="020B0604030504040204" pitchFamily="34" charset="0"/>
                <a:cs typeface="Tahoma" panose="020B0604030504040204" pitchFamily="34" charset="0"/>
              </a:rPr>
              <a:t> </a:t>
            </a:r>
          </a:p>
          <a:p>
            <a:pPr eaLnBrk="0" fontAlgn="base" hangingPunct="0">
              <a:spcBef>
                <a:spcPct val="0"/>
              </a:spcBef>
              <a:spcAft>
                <a:spcPct val="0"/>
              </a:spcAft>
            </a:pPr>
            <a:endParaRPr lang="nl-BE" altLang="nl-BE"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algn="ctr" eaLnBrk="0" fontAlgn="base" hangingPunct="0">
              <a:spcBef>
                <a:spcPct val="0"/>
              </a:spcBef>
              <a:spcAft>
                <a:spcPct val="0"/>
              </a:spcAft>
            </a:pPr>
            <a:r>
              <a:rPr lang="nl-BE" altLang="nl-BE" dirty="0">
                <a:solidFill>
                  <a:schemeClr val="accent1"/>
                </a:solidFill>
                <a:latin typeface="Tahoma" panose="020B0604030504040204" pitchFamily="34" charset="0"/>
                <a:ea typeface="Tahoma" panose="020B0604030504040204" pitchFamily="34" charset="0"/>
                <a:cs typeface="Tahoma" panose="020B0604030504040204" pitchFamily="34" charset="0"/>
              </a:rPr>
              <a:t> </a:t>
            </a:r>
          </a:p>
        </p:txBody>
      </p:sp>
      <p:sp>
        <p:nvSpPr>
          <p:cNvPr id="6" name="Rectangle 5"/>
          <p:cNvSpPr/>
          <p:nvPr/>
        </p:nvSpPr>
        <p:spPr>
          <a:xfrm>
            <a:off x="328999" y="404664"/>
            <a:ext cx="8874198" cy="800219"/>
          </a:xfrm>
          <a:prstGeom prst="rect">
            <a:avLst/>
          </a:prstGeom>
        </p:spPr>
        <p:txBody>
          <a:bodyPr wrap="square">
            <a:spAutoFit/>
          </a:bodyPr>
          <a:lstStyle/>
          <a:p>
            <a:r>
              <a:rPr lang="nl-BE" altLang="nl-BE" sz="2800" dirty="0">
                <a:solidFill>
                  <a:schemeClr val="accent1"/>
                </a:solidFill>
                <a:latin typeface="Tahoma" panose="020B0604030504040204" pitchFamily="34" charset="0"/>
                <a:ea typeface="Tahoma" panose="020B0604030504040204" pitchFamily="34" charset="0"/>
                <a:cs typeface="Tahoma" panose="020B0604030504040204" pitchFamily="34" charset="0"/>
              </a:rPr>
              <a:t>Uitgangspunten</a:t>
            </a:r>
            <a:br>
              <a:rPr lang="nl-BE" altLang="nl-BE" sz="2200" dirty="0">
                <a:solidFill>
                  <a:schemeClr val="accent1"/>
                </a:solidFill>
                <a:latin typeface="Tahoma" panose="020B0604030504040204" pitchFamily="34" charset="0"/>
                <a:ea typeface="Tahoma" panose="020B0604030504040204" pitchFamily="34" charset="0"/>
                <a:cs typeface="Tahoma" panose="020B0604030504040204" pitchFamily="34" charset="0"/>
              </a:rPr>
            </a:br>
            <a:endParaRPr lang="nl-BE"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5744752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78322" y="332656"/>
            <a:ext cx="8874198" cy="1138773"/>
          </a:xfrm>
          <a:prstGeom prst="rect">
            <a:avLst/>
          </a:prstGeom>
        </p:spPr>
        <p:txBody>
          <a:bodyPr wrap="square">
            <a:spAutoFit/>
          </a:bodyPr>
          <a:lstStyle/>
          <a:p>
            <a:r>
              <a:rPr lang="nl-BE" sz="2800" dirty="0">
                <a:solidFill>
                  <a:schemeClr val="accent1"/>
                </a:solidFill>
                <a:latin typeface="Tahoma" panose="020B0604030504040204" pitchFamily="34" charset="0"/>
                <a:ea typeface="Tahoma" panose="020B0604030504040204" pitchFamily="34" charset="0"/>
                <a:cs typeface="Tahoma" panose="020B0604030504040204" pitchFamily="34" charset="0"/>
              </a:rPr>
              <a:t>Een meer gestructureerd samenwerkingsformat</a:t>
            </a:r>
          </a:p>
          <a:p>
            <a:br>
              <a:rPr lang="nl-BE" altLang="nl-BE" sz="2200" dirty="0">
                <a:solidFill>
                  <a:schemeClr val="accent1"/>
                </a:solidFill>
                <a:latin typeface="Tahoma" panose="020B0604030504040204" pitchFamily="34" charset="0"/>
                <a:ea typeface="Tahoma" panose="020B0604030504040204" pitchFamily="34" charset="0"/>
                <a:cs typeface="Tahoma" panose="020B0604030504040204" pitchFamily="34" charset="0"/>
              </a:rPr>
            </a:br>
            <a:endParaRPr lang="nl-BE"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graphicFrame>
        <p:nvGraphicFramePr>
          <p:cNvPr id="3" name="Table 2">
            <a:extLst>
              <a:ext uri="{FF2B5EF4-FFF2-40B4-BE49-F238E27FC236}">
                <a16:creationId xmlns:a16="http://schemas.microsoft.com/office/drawing/2014/main" id="{690E248B-968A-4C29-ADB0-012FD1A4FCB6}"/>
              </a:ext>
            </a:extLst>
          </p:cNvPr>
          <p:cNvGraphicFramePr>
            <a:graphicFrameLocks noGrp="1"/>
          </p:cNvGraphicFramePr>
          <p:nvPr>
            <p:extLst>
              <p:ext uri="{D42A27DB-BD31-4B8C-83A1-F6EECF244321}">
                <p14:modId xmlns:p14="http://schemas.microsoft.com/office/powerpoint/2010/main" val="871185380"/>
              </p:ext>
            </p:extLst>
          </p:nvPr>
        </p:nvGraphicFramePr>
        <p:xfrm>
          <a:off x="395536" y="1196752"/>
          <a:ext cx="8280919" cy="5112568"/>
        </p:xfrm>
        <a:graphic>
          <a:graphicData uri="http://schemas.openxmlformats.org/drawingml/2006/table">
            <a:tbl>
              <a:tblPr firstRow="1" firstCol="1" bandRow="1">
                <a:tableStyleId>{5C22544A-7EE6-4342-B048-85BDC9FD1C3A}</a:tableStyleId>
              </a:tblPr>
              <a:tblGrid>
                <a:gridCol w="1296144">
                  <a:extLst>
                    <a:ext uri="{9D8B030D-6E8A-4147-A177-3AD203B41FA5}">
                      <a16:colId xmlns:a16="http://schemas.microsoft.com/office/drawing/2014/main" val="2786531388"/>
                    </a:ext>
                  </a:extLst>
                </a:gridCol>
                <a:gridCol w="3456384">
                  <a:extLst>
                    <a:ext uri="{9D8B030D-6E8A-4147-A177-3AD203B41FA5}">
                      <a16:colId xmlns:a16="http://schemas.microsoft.com/office/drawing/2014/main" val="3042412411"/>
                    </a:ext>
                  </a:extLst>
                </a:gridCol>
                <a:gridCol w="3528391">
                  <a:extLst>
                    <a:ext uri="{9D8B030D-6E8A-4147-A177-3AD203B41FA5}">
                      <a16:colId xmlns:a16="http://schemas.microsoft.com/office/drawing/2014/main" val="3691708190"/>
                    </a:ext>
                  </a:extLst>
                </a:gridCol>
              </a:tblGrid>
              <a:tr h="435957">
                <a:tc>
                  <a:txBody>
                    <a:bodyPr/>
                    <a:lstStyle/>
                    <a:p>
                      <a:pPr algn="just">
                        <a:lnSpc>
                          <a:spcPct val="107000"/>
                        </a:lnSpc>
                        <a:spcAft>
                          <a:spcPts val="500"/>
                        </a:spcAft>
                      </a:pPr>
                      <a:r>
                        <a:rPr lang="nl-BE" sz="1600" dirty="0">
                          <a:effectLst/>
                        </a:rPr>
                        <a:t> </a:t>
                      </a:r>
                      <a:endParaRPr lang="nl-BE" sz="1600" dirty="0">
                        <a:solidFill>
                          <a:srgbClr val="1D1D1D"/>
                        </a:solidFill>
                        <a:effectLst/>
                        <a:latin typeface="Tahoma" panose="020B0604030504040204" pitchFamily="34" charset="0"/>
                        <a:ea typeface="Tahoma" panose="020B0604030504040204" pitchFamily="34" charset="0"/>
                        <a:cs typeface="Times New Roman" panose="02020603050405020304" pitchFamily="18" charset="0"/>
                      </a:endParaRPr>
                    </a:p>
                  </a:txBody>
                  <a:tcPr marL="67503" marR="67503" marT="0" marB="0"/>
                </a:tc>
                <a:tc>
                  <a:txBody>
                    <a:bodyPr/>
                    <a:lstStyle/>
                    <a:p>
                      <a:pPr algn="just">
                        <a:lnSpc>
                          <a:spcPct val="107000"/>
                        </a:lnSpc>
                        <a:spcAft>
                          <a:spcPts val="500"/>
                        </a:spcAft>
                      </a:pPr>
                      <a:r>
                        <a:rPr lang="nl-BE" sz="1600">
                          <a:effectLst/>
                        </a:rPr>
                        <a:t>Coördinatieniveau</a:t>
                      </a:r>
                      <a:endParaRPr lang="nl-BE" sz="1600">
                        <a:solidFill>
                          <a:srgbClr val="1D1D1D"/>
                        </a:solidFill>
                        <a:effectLst/>
                        <a:latin typeface="Tahoma" panose="020B0604030504040204" pitchFamily="34" charset="0"/>
                        <a:ea typeface="Tahoma" panose="020B0604030504040204" pitchFamily="34" charset="0"/>
                        <a:cs typeface="Times New Roman" panose="02020603050405020304" pitchFamily="18" charset="0"/>
                      </a:endParaRPr>
                    </a:p>
                  </a:txBody>
                  <a:tcPr marL="67503" marR="67503" marT="0" marB="0"/>
                </a:tc>
                <a:tc>
                  <a:txBody>
                    <a:bodyPr/>
                    <a:lstStyle/>
                    <a:p>
                      <a:pPr algn="just">
                        <a:lnSpc>
                          <a:spcPct val="107000"/>
                        </a:lnSpc>
                        <a:spcAft>
                          <a:spcPts val="500"/>
                        </a:spcAft>
                      </a:pPr>
                      <a:r>
                        <a:rPr lang="nl-BE" sz="1600" dirty="0">
                          <a:effectLst/>
                        </a:rPr>
                        <a:t>Projectniveau</a:t>
                      </a:r>
                      <a:endParaRPr lang="nl-BE" sz="1600" dirty="0">
                        <a:solidFill>
                          <a:srgbClr val="1D1D1D"/>
                        </a:solidFill>
                        <a:effectLst/>
                        <a:latin typeface="Tahoma" panose="020B0604030504040204" pitchFamily="34" charset="0"/>
                        <a:ea typeface="Tahoma" panose="020B0604030504040204" pitchFamily="34" charset="0"/>
                        <a:cs typeface="Times New Roman" panose="02020603050405020304" pitchFamily="18" charset="0"/>
                      </a:endParaRPr>
                    </a:p>
                  </a:txBody>
                  <a:tcPr marL="67503" marR="67503" marT="0" marB="0"/>
                </a:tc>
                <a:extLst>
                  <a:ext uri="{0D108BD9-81ED-4DB2-BD59-A6C34878D82A}">
                    <a16:rowId xmlns:a16="http://schemas.microsoft.com/office/drawing/2014/main" val="2915748451"/>
                  </a:ext>
                </a:extLst>
              </a:tr>
              <a:tr h="2172256">
                <a:tc>
                  <a:txBody>
                    <a:bodyPr/>
                    <a:lstStyle/>
                    <a:p>
                      <a:pPr algn="just">
                        <a:lnSpc>
                          <a:spcPct val="107000"/>
                        </a:lnSpc>
                        <a:spcAft>
                          <a:spcPts val="500"/>
                        </a:spcAft>
                      </a:pPr>
                      <a:r>
                        <a:rPr lang="nl-BE" sz="1600" dirty="0">
                          <a:effectLst/>
                        </a:rPr>
                        <a:t>Sturing</a:t>
                      </a:r>
                      <a:endParaRPr lang="nl-BE" sz="1600" dirty="0">
                        <a:solidFill>
                          <a:srgbClr val="1D1D1D"/>
                        </a:solidFill>
                        <a:effectLst/>
                        <a:latin typeface="Tahoma" panose="020B0604030504040204" pitchFamily="34" charset="0"/>
                        <a:ea typeface="Tahoma" panose="020B0604030504040204" pitchFamily="34" charset="0"/>
                        <a:cs typeface="Times New Roman" panose="02020603050405020304" pitchFamily="18" charset="0"/>
                      </a:endParaRPr>
                    </a:p>
                  </a:txBody>
                  <a:tcPr marL="67503" marR="67503" marT="0" marB="0"/>
                </a:tc>
                <a:tc>
                  <a:txBody>
                    <a:bodyPr/>
                    <a:lstStyle/>
                    <a:p>
                      <a:pPr marL="0" indent="0" algn="just" defTabSz="914400" rtl="0" eaLnBrk="1" latinLnBrk="0" hangingPunct="1">
                        <a:lnSpc>
                          <a:spcPct val="107000"/>
                        </a:lnSpc>
                        <a:spcAft>
                          <a:spcPts val="500"/>
                        </a:spcAft>
                        <a:buFont typeface="Wingdings" panose="05000000000000000000" pitchFamily="2" charset="2"/>
                        <a:buNone/>
                      </a:pPr>
                      <a:r>
                        <a:rPr lang="nl-BE" sz="1600" b="1" kern="1200" dirty="0">
                          <a:solidFill>
                            <a:schemeClr val="dk1"/>
                          </a:solidFill>
                          <a:effectLst/>
                          <a:latin typeface="+mn-lt"/>
                          <a:ea typeface="+mn-ea"/>
                          <a:cs typeface="+mn-cs"/>
                        </a:rPr>
                        <a:t>VLIRIS </a:t>
                      </a:r>
                    </a:p>
                    <a:p>
                      <a:pPr marL="171450" indent="-171450" algn="just" defTabSz="914400" rtl="0" eaLnBrk="1" latinLnBrk="0" hangingPunct="1">
                        <a:lnSpc>
                          <a:spcPct val="107000"/>
                        </a:lnSpc>
                        <a:spcAft>
                          <a:spcPts val="500"/>
                        </a:spcAft>
                        <a:buFont typeface="Wingdings" panose="05000000000000000000" pitchFamily="2" charset="2"/>
                        <a:buChar char="§"/>
                      </a:pPr>
                      <a:r>
                        <a:rPr lang="nl-BE" sz="1500" kern="1200" dirty="0">
                          <a:solidFill>
                            <a:schemeClr val="dk1"/>
                          </a:solidFill>
                          <a:effectLst/>
                          <a:latin typeface="+mn-lt"/>
                          <a:ea typeface="+mn-ea"/>
                          <a:cs typeface="+mn-cs"/>
                        </a:rPr>
                        <a:t>Kader stelen voor regionaal-economische ontwikkeling en de keuze van strategische projecten.</a:t>
                      </a:r>
                    </a:p>
                    <a:p>
                      <a:pPr marL="171450" indent="-171450" algn="just" defTabSz="914400" rtl="0" eaLnBrk="1" latinLnBrk="0" hangingPunct="1">
                        <a:lnSpc>
                          <a:spcPct val="107000"/>
                        </a:lnSpc>
                        <a:spcAft>
                          <a:spcPts val="500"/>
                        </a:spcAft>
                        <a:buFont typeface="Wingdings" panose="05000000000000000000" pitchFamily="2" charset="2"/>
                        <a:buChar char="§"/>
                      </a:pPr>
                      <a:r>
                        <a:rPr lang="nl-BE" sz="1500" kern="1200" dirty="0">
                          <a:solidFill>
                            <a:schemeClr val="dk1"/>
                          </a:solidFill>
                          <a:effectLst/>
                          <a:latin typeface="+mn-lt"/>
                          <a:ea typeface="+mn-ea"/>
                          <a:cs typeface="+mn-cs"/>
                        </a:rPr>
                        <a:t>VLIRIS wordt aangestuurd door een ‘captains of society’-duo </a:t>
                      </a:r>
                    </a:p>
                    <a:p>
                      <a:pPr marL="171450" indent="-171450" algn="just" defTabSz="914400" rtl="0" eaLnBrk="1" latinLnBrk="0" hangingPunct="1">
                        <a:lnSpc>
                          <a:spcPct val="107000"/>
                        </a:lnSpc>
                        <a:spcAft>
                          <a:spcPts val="500"/>
                        </a:spcAft>
                        <a:buFont typeface="Wingdings" panose="05000000000000000000" pitchFamily="2" charset="2"/>
                        <a:buChar char="§"/>
                      </a:pPr>
                      <a:r>
                        <a:rPr lang="nl-BE" sz="1500" kern="1200" dirty="0">
                          <a:solidFill>
                            <a:schemeClr val="dk1"/>
                          </a:solidFill>
                          <a:effectLst/>
                          <a:latin typeface="+mn-lt"/>
                          <a:ea typeface="+mn-ea"/>
                          <a:cs typeface="+mn-cs"/>
                        </a:rPr>
                        <a:t>Comité bestaande uit 6 Ministers uit de 2 gewesten</a:t>
                      </a:r>
                    </a:p>
                  </a:txBody>
                  <a:tcPr marL="67503" marR="67503" marT="0" marB="0"/>
                </a:tc>
                <a:tc>
                  <a:txBody>
                    <a:bodyPr/>
                    <a:lstStyle/>
                    <a:p>
                      <a:pPr marL="0" indent="0" algn="just" defTabSz="914400" rtl="0" eaLnBrk="1" latinLnBrk="0" hangingPunct="1">
                        <a:lnSpc>
                          <a:spcPct val="107000"/>
                        </a:lnSpc>
                        <a:spcAft>
                          <a:spcPts val="500"/>
                        </a:spcAft>
                        <a:buFont typeface="Wingdings" panose="05000000000000000000" pitchFamily="2" charset="2"/>
                        <a:buNone/>
                      </a:pPr>
                      <a:r>
                        <a:rPr lang="nl-BE" sz="1600" b="1" kern="1200" dirty="0">
                          <a:solidFill>
                            <a:schemeClr val="dk1"/>
                          </a:solidFill>
                          <a:effectLst/>
                          <a:latin typeface="+mn-lt"/>
                          <a:ea typeface="+mn-ea"/>
                          <a:cs typeface="+mn-cs"/>
                        </a:rPr>
                        <a:t>Voorzitter</a:t>
                      </a:r>
                    </a:p>
                    <a:p>
                      <a:pPr marL="171450" indent="-171450" algn="just" defTabSz="914400" rtl="0" eaLnBrk="1" latinLnBrk="0" hangingPunct="1">
                        <a:lnSpc>
                          <a:spcPct val="107000"/>
                        </a:lnSpc>
                        <a:spcAft>
                          <a:spcPts val="500"/>
                        </a:spcAft>
                        <a:buFont typeface="Wingdings" panose="05000000000000000000" pitchFamily="2" charset="2"/>
                        <a:buChar char="§"/>
                      </a:pPr>
                      <a:r>
                        <a:rPr lang="nl-BE" sz="1500" kern="1200" dirty="0">
                          <a:solidFill>
                            <a:schemeClr val="dk1"/>
                          </a:solidFill>
                          <a:effectLst/>
                          <a:latin typeface="+mn-lt"/>
                          <a:ea typeface="+mn-ea"/>
                          <a:cs typeface="+mn-cs"/>
                        </a:rPr>
                        <a:t>Politicus of iemand uit een maatschappelijke organisatie. </a:t>
                      </a:r>
                    </a:p>
                    <a:p>
                      <a:pPr marL="171450" indent="-171450" algn="just" defTabSz="914400" rtl="0" eaLnBrk="1" latinLnBrk="0" hangingPunct="1">
                        <a:lnSpc>
                          <a:spcPct val="107000"/>
                        </a:lnSpc>
                        <a:spcAft>
                          <a:spcPts val="500"/>
                        </a:spcAft>
                        <a:buFont typeface="Wingdings" panose="05000000000000000000" pitchFamily="2" charset="2"/>
                        <a:buChar char="§"/>
                      </a:pPr>
                      <a:r>
                        <a:rPr lang="nl-BE" sz="1500" kern="1200" dirty="0">
                          <a:solidFill>
                            <a:schemeClr val="dk1"/>
                          </a:solidFill>
                          <a:effectLst/>
                          <a:latin typeface="+mn-lt"/>
                          <a:ea typeface="+mn-ea"/>
                          <a:cs typeface="+mn-cs"/>
                        </a:rPr>
                        <a:t>Onafhankelijke opstelling</a:t>
                      </a:r>
                    </a:p>
                    <a:p>
                      <a:pPr marL="0" indent="0" algn="just" defTabSz="914400" rtl="0" eaLnBrk="1" latinLnBrk="0" hangingPunct="1">
                        <a:lnSpc>
                          <a:spcPct val="107000"/>
                        </a:lnSpc>
                        <a:spcAft>
                          <a:spcPts val="500"/>
                        </a:spcAft>
                        <a:buFont typeface="Wingdings" panose="05000000000000000000" pitchFamily="2" charset="2"/>
                        <a:buNone/>
                      </a:pPr>
                      <a:endParaRPr lang="nl-BE" sz="1600" kern="1200" dirty="0">
                        <a:solidFill>
                          <a:schemeClr val="dk1"/>
                        </a:solidFill>
                        <a:effectLst/>
                        <a:latin typeface="+mn-lt"/>
                        <a:ea typeface="+mn-ea"/>
                        <a:cs typeface="+mn-cs"/>
                      </a:endParaRPr>
                    </a:p>
                  </a:txBody>
                  <a:tcPr marL="67503" marR="67503" marT="0" marB="0"/>
                </a:tc>
                <a:extLst>
                  <a:ext uri="{0D108BD9-81ED-4DB2-BD59-A6C34878D82A}">
                    <a16:rowId xmlns:a16="http://schemas.microsoft.com/office/drawing/2014/main" val="3733224917"/>
                  </a:ext>
                </a:extLst>
              </a:tr>
              <a:tr h="1367736">
                <a:tc>
                  <a:txBody>
                    <a:bodyPr/>
                    <a:lstStyle/>
                    <a:p>
                      <a:pPr algn="just">
                        <a:lnSpc>
                          <a:spcPct val="107000"/>
                        </a:lnSpc>
                        <a:spcAft>
                          <a:spcPts val="500"/>
                        </a:spcAft>
                      </a:pPr>
                      <a:r>
                        <a:rPr lang="nl-BE" sz="1600" dirty="0">
                          <a:effectLst/>
                        </a:rPr>
                        <a:t>Ontwikkeling</a:t>
                      </a:r>
                      <a:endParaRPr lang="nl-BE" sz="1600" dirty="0">
                        <a:solidFill>
                          <a:srgbClr val="1D1D1D"/>
                        </a:solidFill>
                        <a:effectLst/>
                        <a:latin typeface="Tahoma" panose="020B0604030504040204" pitchFamily="34" charset="0"/>
                        <a:ea typeface="Tahoma" panose="020B0604030504040204" pitchFamily="34" charset="0"/>
                        <a:cs typeface="Times New Roman" panose="02020603050405020304" pitchFamily="18" charset="0"/>
                      </a:endParaRPr>
                    </a:p>
                  </a:txBody>
                  <a:tcPr marL="67503" marR="67503" marT="0" marB="0"/>
                </a:tc>
                <a:tc>
                  <a:txBody>
                    <a:bodyPr/>
                    <a:lstStyle/>
                    <a:p>
                      <a:pPr algn="just">
                        <a:lnSpc>
                          <a:spcPct val="107000"/>
                        </a:lnSpc>
                        <a:spcAft>
                          <a:spcPts val="500"/>
                        </a:spcAft>
                      </a:pPr>
                      <a:r>
                        <a:rPr lang="nl-BE" sz="1600" b="1" dirty="0" err="1">
                          <a:effectLst/>
                        </a:rPr>
                        <a:t>Task</a:t>
                      </a:r>
                      <a:r>
                        <a:rPr lang="nl-BE" sz="1600" b="1" dirty="0">
                          <a:effectLst/>
                        </a:rPr>
                        <a:t> force</a:t>
                      </a:r>
                    </a:p>
                    <a:p>
                      <a:pPr marL="171450" indent="-171450" algn="just" defTabSz="914400" rtl="0" eaLnBrk="1" latinLnBrk="0" hangingPunct="1">
                        <a:lnSpc>
                          <a:spcPct val="107000"/>
                        </a:lnSpc>
                        <a:spcAft>
                          <a:spcPts val="500"/>
                        </a:spcAft>
                        <a:buFont typeface="Wingdings" panose="05000000000000000000" pitchFamily="2" charset="2"/>
                        <a:buChar char="§"/>
                      </a:pPr>
                      <a:r>
                        <a:rPr lang="nl-BE" sz="1500" kern="1200" dirty="0">
                          <a:solidFill>
                            <a:schemeClr val="dk1"/>
                          </a:solidFill>
                          <a:effectLst/>
                          <a:latin typeface="+mn-lt"/>
                          <a:ea typeface="+mn-ea"/>
                          <a:cs typeface="+mn-cs"/>
                        </a:rPr>
                        <a:t>Beperkt aantal leidende ambtenaren van de 2 gewesten die uitwerking en uitvoering geven aan het overeengekomen programma. </a:t>
                      </a:r>
                    </a:p>
                  </a:txBody>
                  <a:tcPr marL="67503" marR="67503" marT="0" marB="0"/>
                </a:tc>
                <a:tc>
                  <a:txBody>
                    <a:bodyPr/>
                    <a:lstStyle/>
                    <a:p>
                      <a:pPr algn="just">
                        <a:lnSpc>
                          <a:spcPct val="107000"/>
                        </a:lnSpc>
                        <a:spcAft>
                          <a:spcPts val="500"/>
                        </a:spcAft>
                      </a:pPr>
                      <a:r>
                        <a:rPr lang="nl-BE" sz="1600" b="1" dirty="0">
                          <a:effectLst/>
                        </a:rPr>
                        <a:t>Taskforce</a:t>
                      </a:r>
                    </a:p>
                    <a:p>
                      <a:pPr marL="171450" indent="-171450" algn="just" defTabSz="914400" rtl="0" eaLnBrk="1" latinLnBrk="0" hangingPunct="1">
                        <a:lnSpc>
                          <a:spcPct val="107000"/>
                        </a:lnSpc>
                        <a:spcAft>
                          <a:spcPts val="500"/>
                        </a:spcAft>
                        <a:buFont typeface="Wingdings" panose="05000000000000000000" pitchFamily="2" charset="2"/>
                        <a:buChar char="§"/>
                      </a:pPr>
                      <a:r>
                        <a:rPr lang="nl-BE" sz="1500" kern="1200" dirty="0">
                          <a:solidFill>
                            <a:schemeClr val="dk1"/>
                          </a:solidFill>
                          <a:effectLst/>
                          <a:latin typeface="+mn-lt"/>
                          <a:ea typeface="+mn-ea"/>
                          <a:cs typeface="+mn-cs"/>
                        </a:rPr>
                        <a:t>Ontwikkeling en opvolging van de projecten.</a:t>
                      </a:r>
                    </a:p>
                    <a:p>
                      <a:pPr marL="171450" indent="-171450" algn="just" defTabSz="914400" rtl="0" eaLnBrk="1" latinLnBrk="0" hangingPunct="1">
                        <a:lnSpc>
                          <a:spcPct val="107000"/>
                        </a:lnSpc>
                        <a:spcAft>
                          <a:spcPts val="500"/>
                        </a:spcAft>
                        <a:buFont typeface="Wingdings" panose="05000000000000000000" pitchFamily="2" charset="2"/>
                        <a:buChar char="§"/>
                      </a:pPr>
                      <a:r>
                        <a:rPr lang="nl-BE" sz="1500" kern="1200" dirty="0">
                          <a:solidFill>
                            <a:schemeClr val="dk1"/>
                          </a:solidFill>
                          <a:effectLst/>
                          <a:latin typeface="+mn-lt"/>
                          <a:ea typeface="+mn-ea"/>
                          <a:cs typeface="+mn-cs"/>
                        </a:rPr>
                        <a:t>Eventueel ook opgenomen door hoofdpartner </a:t>
                      </a:r>
                    </a:p>
                  </a:txBody>
                  <a:tcPr marL="67503" marR="67503" marT="0" marB="0"/>
                </a:tc>
                <a:extLst>
                  <a:ext uri="{0D108BD9-81ED-4DB2-BD59-A6C34878D82A}">
                    <a16:rowId xmlns:a16="http://schemas.microsoft.com/office/drawing/2014/main" val="387093347"/>
                  </a:ext>
                </a:extLst>
              </a:tr>
              <a:tr h="1136619">
                <a:tc>
                  <a:txBody>
                    <a:bodyPr/>
                    <a:lstStyle/>
                    <a:p>
                      <a:pPr algn="l">
                        <a:lnSpc>
                          <a:spcPct val="107000"/>
                        </a:lnSpc>
                        <a:spcAft>
                          <a:spcPts val="500"/>
                        </a:spcAft>
                      </a:pPr>
                      <a:r>
                        <a:rPr lang="nl-BE" sz="1600" dirty="0">
                          <a:effectLst/>
                        </a:rPr>
                        <a:t>Realisatie in partnerschap</a:t>
                      </a:r>
                      <a:endParaRPr lang="nl-BE" sz="1600" dirty="0">
                        <a:solidFill>
                          <a:srgbClr val="1D1D1D"/>
                        </a:solidFill>
                        <a:effectLst/>
                        <a:latin typeface="Tahoma" panose="020B0604030504040204" pitchFamily="34" charset="0"/>
                        <a:ea typeface="Tahoma" panose="020B0604030504040204" pitchFamily="34" charset="0"/>
                        <a:cs typeface="Times New Roman" panose="02020603050405020304" pitchFamily="18" charset="0"/>
                      </a:endParaRPr>
                    </a:p>
                  </a:txBody>
                  <a:tcPr marL="67503" marR="67503" marT="0" marB="0"/>
                </a:tc>
                <a:tc>
                  <a:txBody>
                    <a:bodyPr/>
                    <a:lstStyle/>
                    <a:p>
                      <a:pPr algn="just">
                        <a:lnSpc>
                          <a:spcPct val="107000"/>
                        </a:lnSpc>
                        <a:spcAft>
                          <a:spcPts val="500"/>
                        </a:spcAft>
                      </a:pPr>
                      <a:r>
                        <a:rPr lang="nl-BE" sz="1600" b="1" dirty="0">
                          <a:effectLst/>
                        </a:rPr>
                        <a:t>Kompasgroep</a:t>
                      </a:r>
                      <a:r>
                        <a:rPr lang="nl-BE" sz="1600" dirty="0">
                          <a:effectLst/>
                        </a:rPr>
                        <a:t> </a:t>
                      </a:r>
                    </a:p>
                    <a:p>
                      <a:pPr marL="171450" indent="-171450" algn="just" defTabSz="914400" rtl="0" eaLnBrk="1" latinLnBrk="0" hangingPunct="1">
                        <a:lnSpc>
                          <a:spcPct val="107000"/>
                        </a:lnSpc>
                        <a:spcAft>
                          <a:spcPts val="500"/>
                        </a:spcAft>
                        <a:buFont typeface="Wingdings" panose="05000000000000000000" pitchFamily="2" charset="2"/>
                        <a:buChar char="§"/>
                      </a:pPr>
                      <a:r>
                        <a:rPr lang="nl-BE" sz="1500" kern="1200" dirty="0">
                          <a:solidFill>
                            <a:schemeClr val="dk1"/>
                          </a:solidFill>
                          <a:effectLst/>
                          <a:latin typeface="+mn-lt"/>
                          <a:ea typeface="+mn-ea"/>
                          <a:cs typeface="+mn-cs"/>
                        </a:rPr>
                        <a:t>Maatschappelijke actoren uit de Vlaamse-Brusselse belangengemeenschap</a:t>
                      </a:r>
                    </a:p>
                  </a:txBody>
                  <a:tcPr marL="67503" marR="67503" marT="0" marB="0"/>
                </a:tc>
                <a:tc>
                  <a:txBody>
                    <a:bodyPr/>
                    <a:lstStyle/>
                    <a:p>
                      <a:pPr algn="just">
                        <a:lnSpc>
                          <a:spcPct val="107000"/>
                        </a:lnSpc>
                        <a:spcAft>
                          <a:spcPts val="500"/>
                        </a:spcAft>
                      </a:pPr>
                      <a:r>
                        <a:rPr lang="nl-BE" sz="1600" b="1" dirty="0">
                          <a:effectLst/>
                        </a:rPr>
                        <a:t>Projectgroep </a:t>
                      </a:r>
                    </a:p>
                    <a:p>
                      <a:pPr marL="171450" indent="-171450" algn="just" defTabSz="914400" rtl="0" eaLnBrk="1" latinLnBrk="0" hangingPunct="1">
                        <a:lnSpc>
                          <a:spcPct val="107000"/>
                        </a:lnSpc>
                        <a:spcAft>
                          <a:spcPts val="500"/>
                        </a:spcAft>
                        <a:buFont typeface="Wingdings" panose="05000000000000000000" pitchFamily="2" charset="2"/>
                        <a:buChar char="§"/>
                      </a:pPr>
                      <a:r>
                        <a:rPr lang="nl-BE" sz="1500" kern="1200" dirty="0">
                          <a:solidFill>
                            <a:schemeClr val="dk1"/>
                          </a:solidFill>
                          <a:effectLst/>
                          <a:latin typeface="+mn-lt"/>
                          <a:ea typeface="+mn-ea"/>
                          <a:cs typeface="+mn-cs"/>
                        </a:rPr>
                        <a:t>Partners uit de 2 gewesten die het project dragen</a:t>
                      </a:r>
                    </a:p>
                    <a:p>
                      <a:pPr algn="just">
                        <a:lnSpc>
                          <a:spcPct val="107000"/>
                        </a:lnSpc>
                        <a:spcAft>
                          <a:spcPts val="500"/>
                        </a:spcAft>
                      </a:pPr>
                      <a:endParaRPr lang="nl-BE" sz="1600" dirty="0">
                        <a:effectLst/>
                      </a:endParaRPr>
                    </a:p>
                  </a:txBody>
                  <a:tcPr marL="67503" marR="67503" marT="0" marB="0"/>
                </a:tc>
                <a:extLst>
                  <a:ext uri="{0D108BD9-81ED-4DB2-BD59-A6C34878D82A}">
                    <a16:rowId xmlns:a16="http://schemas.microsoft.com/office/drawing/2014/main" val="926056078"/>
                  </a:ext>
                </a:extLst>
              </a:tr>
            </a:tbl>
          </a:graphicData>
        </a:graphic>
      </p:graphicFrame>
    </p:spTree>
    <p:extLst>
      <p:ext uri="{BB962C8B-B14F-4D97-AF65-F5344CB8AC3E}">
        <p14:creationId xmlns:p14="http://schemas.microsoft.com/office/powerpoint/2010/main" val="22694416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hthoek 11"/>
          <p:cNvSpPr/>
          <p:nvPr/>
        </p:nvSpPr>
        <p:spPr>
          <a:xfrm>
            <a:off x="3221850" y="2132857"/>
            <a:ext cx="4320480" cy="923330"/>
          </a:xfrm>
          <a:prstGeom prst="rect">
            <a:avLst/>
          </a:prstGeom>
        </p:spPr>
        <p:txBody>
          <a:bodyPr wrap="square">
            <a:spAutoFit/>
          </a:bodyPr>
          <a:lstStyle/>
          <a:p>
            <a:pPr>
              <a:buClr>
                <a:srgbClr val="FC7E00"/>
              </a:buClr>
              <a:buSzPct val="80000"/>
            </a:pPr>
            <a:endParaRPr lang="fr-FR" dirty="0">
              <a:solidFill>
                <a:prstClr val="black"/>
              </a:solidFill>
            </a:endParaRPr>
          </a:p>
          <a:p>
            <a:pPr>
              <a:buClr>
                <a:srgbClr val="FC7E00"/>
              </a:buClr>
              <a:buSzPct val="80000"/>
            </a:pPr>
            <a:endParaRPr lang="fr-FR" dirty="0">
              <a:solidFill>
                <a:prstClr val="black"/>
              </a:solidFill>
            </a:endParaRPr>
          </a:p>
          <a:p>
            <a:pPr>
              <a:buClr>
                <a:srgbClr val="FC7E00"/>
              </a:buClr>
              <a:buSzPct val="80000"/>
            </a:pPr>
            <a:r>
              <a:rPr lang="fr-FR" dirty="0">
                <a:solidFill>
                  <a:srgbClr val="00B0F0"/>
                </a:solidFill>
              </a:rPr>
              <a:t> </a:t>
            </a:r>
          </a:p>
        </p:txBody>
      </p:sp>
      <p:sp>
        <p:nvSpPr>
          <p:cNvPr id="12" name="Rectangle 11"/>
          <p:cNvSpPr/>
          <p:nvPr/>
        </p:nvSpPr>
        <p:spPr>
          <a:xfrm>
            <a:off x="2699792" y="995531"/>
            <a:ext cx="5724636" cy="3585597"/>
          </a:xfrm>
          <a:prstGeom prst="rect">
            <a:avLst/>
          </a:prstGeom>
        </p:spPr>
        <p:txBody>
          <a:bodyPr wrap="square">
            <a:spAutoFit/>
          </a:bodyPr>
          <a:lstStyle/>
          <a:p>
            <a:endParaRPr lang="nl-BE" sz="1350" u="sng" dirty="0"/>
          </a:p>
          <a:p>
            <a:endParaRPr lang="nl-BE" sz="1350" u="sng" dirty="0"/>
          </a:p>
          <a:p>
            <a:endParaRPr lang="nl-BE" sz="1350" u="sng" dirty="0"/>
          </a:p>
          <a:p>
            <a:endParaRPr lang="nl-BE" sz="2100" b="1" dirty="0"/>
          </a:p>
          <a:p>
            <a:endParaRPr lang="nl-BE" sz="2100" b="1" dirty="0"/>
          </a:p>
          <a:p>
            <a:endParaRPr lang="nl-BE" sz="2100" b="1" dirty="0"/>
          </a:p>
          <a:p>
            <a:r>
              <a:rPr lang="nl-BE" sz="2500" b="1" dirty="0"/>
              <a:t>Wouter Bervoets</a:t>
            </a:r>
          </a:p>
          <a:p>
            <a:r>
              <a:rPr lang="nl-BE" sz="2500" dirty="0"/>
              <a:t>Expert gebiedsontwikkeling</a:t>
            </a:r>
          </a:p>
          <a:p>
            <a:r>
              <a:rPr lang="en-US" dirty="0"/>
              <a:t>T  02 300 85 07</a:t>
            </a:r>
            <a:endParaRPr lang="nl-BE" dirty="0"/>
          </a:p>
          <a:p>
            <a:r>
              <a:rPr lang="en-US" u="sng" dirty="0">
                <a:hlinkClick r:id="rId2"/>
              </a:rPr>
              <a:t>Wouter.Bervoets@ideaconsult.be</a:t>
            </a:r>
            <a:endParaRPr lang="nl-BE" dirty="0"/>
          </a:p>
          <a:p>
            <a:endParaRPr lang="nl-BE" u="sng" dirty="0"/>
          </a:p>
          <a:p>
            <a:endParaRPr lang="nl-BE" sz="1350" dirty="0"/>
          </a:p>
        </p:txBody>
      </p:sp>
      <p:pic>
        <p:nvPicPr>
          <p:cNvPr id="6" name="Tijdelijke aanduiding voor inhoud 5">
            <a:extLst>
              <a:ext uri="{FF2B5EF4-FFF2-40B4-BE49-F238E27FC236}">
                <a16:creationId xmlns:a16="http://schemas.microsoft.com/office/drawing/2014/main" id="{DA9A55D1-ABE8-4445-87A8-C78A96487C85}"/>
              </a:ext>
            </a:extLst>
          </p:cNvPr>
          <p:cNvPicPr>
            <a:picLocks noChangeAspect="1"/>
          </p:cNvPicPr>
          <p:nvPr/>
        </p:nvPicPr>
        <p:blipFill>
          <a:blip r:embed="rId3"/>
          <a:stretch>
            <a:fillRect/>
          </a:stretch>
        </p:blipFill>
        <p:spPr>
          <a:xfrm>
            <a:off x="457200" y="2303959"/>
            <a:ext cx="1511073" cy="2150843"/>
          </a:xfrm>
          <a:prstGeom prst="rect">
            <a:avLst/>
          </a:prstGeom>
        </p:spPr>
      </p:pic>
      <p:pic>
        <p:nvPicPr>
          <p:cNvPr id="7" name="Afbeelding 6">
            <a:extLst>
              <a:ext uri="{FF2B5EF4-FFF2-40B4-BE49-F238E27FC236}">
                <a16:creationId xmlns:a16="http://schemas.microsoft.com/office/drawing/2014/main" id="{E7B4C8BA-A69D-453A-A268-32F4593362EC}"/>
              </a:ext>
            </a:extLst>
          </p:cNvPr>
          <p:cNvPicPr>
            <a:picLocks noChangeAspect="1"/>
          </p:cNvPicPr>
          <p:nvPr/>
        </p:nvPicPr>
        <p:blipFill>
          <a:blip r:embed="rId4"/>
          <a:stretch>
            <a:fillRect/>
          </a:stretch>
        </p:blipFill>
        <p:spPr>
          <a:xfrm>
            <a:off x="5943600" y="4986814"/>
            <a:ext cx="3101009" cy="949921"/>
          </a:xfrm>
          <a:prstGeom prst="rect">
            <a:avLst/>
          </a:prstGeom>
        </p:spPr>
      </p:pic>
    </p:spTree>
    <p:extLst>
      <p:ext uri="{BB962C8B-B14F-4D97-AF65-F5344CB8AC3E}">
        <p14:creationId xmlns:p14="http://schemas.microsoft.com/office/powerpoint/2010/main" val="4242469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outdoor, sitting, tree, forest&#10;&#10;Description automatically generated">
            <a:extLst>
              <a:ext uri="{FF2B5EF4-FFF2-40B4-BE49-F238E27FC236}">
                <a16:creationId xmlns:a16="http://schemas.microsoft.com/office/drawing/2014/main" id="{1CAB020E-73AE-4D13-8649-DEF5C0F44081}"/>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colorTemperature colorTemp="4700"/>
                    </a14:imgEffect>
                    <a14:imgEffect>
                      <a14:saturation sat="0"/>
                    </a14:imgEffect>
                  </a14:imgLayer>
                </a14:imgProps>
              </a:ext>
              <a:ext uri="{28A0092B-C50C-407E-A947-70E740481C1C}">
                <a14:useLocalDpi xmlns:a14="http://schemas.microsoft.com/office/drawing/2010/main" val="0"/>
              </a:ext>
            </a:extLst>
          </a:blip>
          <a:srcRect b="22035"/>
          <a:stretch/>
        </p:blipFill>
        <p:spPr>
          <a:xfrm>
            <a:off x="0" y="0"/>
            <a:ext cx="9144000" cy="6858000"/>
          </a:xfrm>
          <a:prstGeom prst="rect">
            <a:avLst/>
          </a:prstGeom>
        </p:spPr>
      </p:pic>
      <p:sp>
        <p:nvSpPr>
          <p:cNvPr id="4" name="Rectangle 1"/>
          <p:cNvSpPr>
            <a:spLocks noChangeArrowheads="1"/>
          </p:cNvSpPr>
          <p:nvPr/>
        </p:nvSpPr>
        <p:spPr bwMode="auto">
          <a:xfrm>
            <a:off x="2483768" y="2780928"/>
            <a:ext cx="8719377" cy="1808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4000" dirty="0">
                <a:solidFill>
                  <a:schemeClr val="accent1"/>
                </a:solidFill>
                <a:latin typeface="Tahoma" panose="020B0604030504040204" pitchFamily="34" charset="0"/>
                <a:ea typeface="Tahoma" panose="020B0604030504040204" pitchFamily="34" charset="0"/>
                <a:cs typeface="Tahoma" panose="020B0604030504040204" pitchFamily="34" charset="0"/>
              </a:rPr>
              <a:t>Interactief deel </a:t>
            </a:r>
            <a:endParaRPr lang="nl-BE" altLang="nl-BE" sz="4000" dirty="0">
              <a:latin typeface="Tahoma" panose="020B0604030504040204" pitchFamily="34" charset="0"/>
              <a:ea typeface="Tahoma" panose="020B0604030504040204" pitchFamily="34" charset="0"/>
              <a:cs typeface="Tahoma" panose="020B0604030504040204" pitchFamily="34" charset="0"/>
            </a:endParaRPr>
          </a:p>
          <a:p>
            <a:pPr algn="ctr" eaLnBrk="0" fontAlgn="base" hangingPunct="0">
              <a:spcBef>
                <a:spcPct val="0"/>
              </a:spcBef>
              <a:spcAft>
                <a:spcPct val="0"/>
              </a:spcAft>
            </a:pPr>
            <a:endPar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algn="ctr" eaLnBrk="0" fontAlgn="base" hangingPunct="0">
              <a:spcBef>
                <a:spcPct val="0"/>
              </a:spcBef>
              <a:spcAft>
                <a:spcPct val="0"/>
              </a:spcAft>
            </a:pPr>
            <a:r>
              <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4191427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C7BFCA2-A424-46C0-B4CC-1CECC2B84225}"/>
              </a:ext>
            </a:extLst>
          </p:cNvPr>
          <p:cNvSpPr/>
          <p:nvPr/>
        </p:nvSpPr>
        <p:spPr>
          <a:xfrm>
            <a:off x="323528" y="1124744"/>
            <a:ext cx="8685571" cy="5832366"/>
          </a:xfrm>
          <a:prstGeom prst="rect">
            <a:avLst/>
          </a:prstGeom>
        </p:spPr>
        <p:txBody>
          <a:bodyPr wrap="square">
            <a:spAutoFit/>
          </a:bodyPr>
          <a:lstStyle/>
          <a:p>
            <a:r>
              <a:rPr lang="nl-BE" sz="2600" b="1" dirty="0"/>
              <a:t>Wie ? </a:t>
            </a:r>
          </a:p>
          <a:p>
            <a:endParaRPr lang="nl-BE" sz="2500" i="1" dirty="0"/>
          </a:p>
          <a:p>
            <a:r>
              <a:rPr lang="nl-BE" sz="2500" i="1" dirty="0"/>
              <a:t>Wie heeft de sleutel voor een betere </a:t>
            </a:r>
            <a:r>
              <a:rPr lang="nl-BE" sz="2500" i="1" dirty="0" err="1"/>
              <a:t>stadsregionale</a:t>
            </a:r>
            <a:r>
              <a:rPr lang="nl-BE" sz="2500" i="1" dirty="0"/>
              <a:t> samenwerking in handen? </a:t>
            </a:r>
          </a:p>
          <a:p>
            <a:endParaRPr lang="nl-BE" sz="2500" dirty="0"/>
          </a:p>
          <a:p>
            <a:pPr marL="742950" lvl="1" indent="-285750">
              <a:lnSpc>
                <a:spcPct val="150000"/>
              </a:lnSpc>
              <a:buFont typeface="Wingdings" panose="05000000000000000000" pitchFamily="2" charset="2"/>
              <a:buChar char="§"/>
            </a:pPr>
            <a:r>
              <a:rPr lang="nl-BE" sz="2300" i="1" dirty="0"/>
              <a:t>Politici</a:t>
            </a:r>
            <a:endParaRPr lang="nl-BE" sz="2300" dirty="0"/>
          </a:p>
          <a:p>
            <a:pPr marL="742950" lvl="1" indent="-285750">
              <a:lnSpc>
                <a:spcPct val="150000"/>
              </a:lnSpc>
              <a:buFont typeface="Wingdings" panose="05000000000000000000" pitchFamily="2" charset="2"/>
              <a:buChar char="§"/>
            </a:pPr>
            <a:r>
              <a:rPr lang="nl-BE" sz="2300" i="1" dirty="0"/>
              <a:t>Administraties</a:t>
            </a:r>
            <a:endParaRPr lang="nl-BE" sz="2300" dirty="0"/>
          </a:p>
          <a:p>
            <a:pPr marL="742950" lvl="1" indent="-285750">
              <a:lnSpc>
                <a:spcPct val="150000"/>
              </a:lnSpc>
              <a:buFont typeface="Wingdings" panose="05000000000000000000" pitchFamily="2" charset="2"/>
              <a:buChar char="§"/>
            </a:pPr>
            <a:r>
              <a:rPr lang="nl-BE" sz="2300" i="1" dirty="0"/>
              <a:t>Ruimtelijke planners en studiebureaus</a:t>
            </a:r>
            <a:endParaRPr lang="nl-BE" sz="2300" dirty="0"/>
          </a:p>
          <a:p>
            <a:pPr marL="742950" lvl="1" indent="-285750">
              <a:lnSpc>
                <a:spcPct val="150000"/>
              </a:lnSpc>
              <a:buFont typeface="Wingdings" panose="05000000000000000000" pitchFamily="2" charset="2"/>
              <a:buChar char="§"/>
            </a:pPr>
            <a:r>
              <a:rPr lang="nl-BE" sz="2300" i="1" dirty="0"/>
              <a:t>Middenveldorganisaties (bedrijven, koepels,…)</a:t>
            </a:r>
            <a:endParaRPr lang="nl-BE" sz="2300" dirty="0"/>
          </a:p>
          <a:p>
            <a:pPr marL="742950" lvl="1" indent="-285750">
              <a:lnSpc>
                <a:spcPct val="150000"/>
              </a:lnSpc>
              <a:buFont typeface="Wingdings" panose="05000000000000000000" pitchFamily="2" charset="2"/>
              <a:buChar char="§"/>
            </a:pPr>
            <a:r>
              <a:rPr lang="nl-BE" sz="2300" i="1" dirty="0"/>
              <a:t>Burgers en burgerorganisaties</a:t>
            </a:r>
            <a:endParaRPr lang="nl-BE" sz="2300" dirty="0"/>
          </a:p>
          <a:p>
            <a:pPr marL="742950" lvl="1" indent="-285750">
              <a:lnSpc>
                <a:spcPct val="150000"/>
              </a:lnSpc>
              <a:buFont typeface="Wingdings" panose="05000000000000000000" pitchFamily="2" charset="2"/>
              <a:buChar char="§"/>
            </a:pPr>
            <a:r>
              <a:rPr lang="nl-BE" sz="2300" i="1" dirty="0"/>
              <a:t>Andere? </a:t>
            </a:r>
            <a:endParaRPr lang="nl-BE" sz="2300" dirty="0"/>
          </a:p>
          <a:p>
            <a:pPr marL="1200150" lvl="2" indent="-285750">
              <a:buFont typeface="Wingdings" panose="05000000000000000000" pitchFamily="2" charset="2"/>
              <a:buChar char="§"/>
            </a:pPr>
            <a:endParaRPr lang="nl-BE" sz="2200" dirty="0"/>
          </a:p>
          <a:p>
            <a:pPr>
              <a:spcAft>
                <a:spcPts val="0"/>
              </a:spcAft>
            </a:pPr>
            <a:endParaRPr lang="nl-BE" dirty="0">
              <a:solidFill>
                <a:srgbClr val="000000"/>
              </a:solidFill>
              <a:latin typeface="Calibri" panose="020F0502020204030204" pitchFamily="34" charset="0"/>
              <a:ea typeface="Calibri" panose="020F0502020204030204" pitchFamily="34" charset="0"/>
            </a:endParaRPr>
          </a:p>
        </p:txBody>
      </p:sp>
      <p:sp>
        <p:nvSpPr>
          <p:cNvPr id="3" name="Rectangle 2">
            <a:extLst>
              <a:ext uri="{FF2B5EF4-FFF2-40B4-BE49-F238E27FC236}">
                <a16:creationId xmlns:a16="http://schemas.microsoft.com/office/drawing/2014/main" id="{5A64E9E2-532B-48FA-BDC3-AB0782878D7F}"/>
              </a:ext>
            </a:extLst>
          </p:cNvPr>
          <p:cNvSpPr/>
          <p:nvPr/>
        </p:nvSpPr>
        <p:spPr>
          <a:xfrm>
            <a:off x="134901" y="332656"/>
            <a:ext cx="8874198" cy="1138773"/>
          </a:xfrm>
          <a:prstGeom prst="rect">
            <a:avLst/>
          </a:prstGeom>
        </p:spPr>
        <p:txBody>
          <a:bodyPr wrap="square">
            <a:spAutoFit/>
          </a:bodyPr>
          <a:lstStyle/>
          <a:p>
            <a:r>
              <a:rPr lang="nl-BE" sz="2800" dirty="0">
                <a:solidFill>
                  <a:schemeClr val="accent1"/>
                </a:solidFill>
                <a:latin typeface="Tahoma" panose="020B0604030504040204" pitchFamily="34" charset="0"/>
                <a:ea typeface="Tahoma" panose="020B0604030504040204" pitchFamily="34" charset="0"/>
                <a:cs typeface="Tahoma" panose="020B0604030504040204" pitchFamily="34" charset="0"/>
              </a:rPr>
              <a:t>Naar een versterkte </a:t>
            </a:r>
            <a:r>
              <a:rPr lang="nl-BE" sz="2800" dirty="0" err="1">
                <a:solidFill>
                  <a:schemeClr val="accent1"/>
                </a:solidFill>
                <a:latin typeface="Tahoma" panose="020B0604030504040204" pitchFamily="34" charset="0"/>
                <a:ea typeface="Tahoma" panose="020B0604030504040204" pitchFamily="34" charset="0"/>
                <a:cs typeface="Tahoma" panose="020B0604030504040204" pitchFamily="34" charset="0"/>
              </a:rPr>
              <a:t>stadsregionale</a:t>
            </a:r>
            <a:r>
              <a:rPr lang="nl-BE" sz="2800" dirty="0">
                <a:solidFill>
                  <a:schemeClr val="accent1"/>
                </a:solidFill>
                <a:latin typeface="Tahoma" panose="020B0604030504040204" pitchFamily="34" charset="0"/>
                <a:ea typeface="Tahoma" panose="020B0604030504040204" pitchFamily="34" charset="0"/>
                <a:cs typeface="Tahoma" panose="020B0604030504040204" pitchFamily="34" charset="0"/>
              </a:rPr>
              <a:t> samenwerking </a:t>
            </a:r>
          </a:p>
          <a:p>
            <a:br>
              <a:rPr lang="nl-BE" altLang="nl-BE" sz="2200" dirty="0">
                <a:solidFill>
                  <a:schemeClr val="accent1"/>
                </a:solidFill>
                <a:latin typeface="Tahoma" panose="020B0604030504040204" pitchFamily="34" charset="0"/>
                <a:ea typeface="Tahoma" panose="020B0604030504040204" pitchFamily="34" charset="0"/>
                <a:cs typeface="Tahoma" panose="020B0604030504040204" pitchFamily="34" charset="0"/>
              </a:rPr>
            </a:br>
            <a:endParaRPr lang="nl-BE"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518744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outdoor, sitting, tree, forest&#10;&#10;Description automatically generated">
            <a:extLst>
              <a:ext uri="{FF2B5EF4-FFF2-40B4-BE49-F238E27FC236}">
                <a16:creationId xmlns:a16="http://schemas.microsoft.com/office/drawing/2014/main" id="{1CAB020E-73AE-4D13-8649-DEF5C0F44081}"/>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colorTemperature colorTemp="4700"/>
                    </a14:imgEffect>
                    <a14:imgEffect>
                      <a14:saturation sat="0"/>
                    </a14:imgEffect>
                  </a14:imgLayer>
                </a14:imgProps>
              </a:ext>
              <a:ext uri="{28A0092B-C50C-407E-A947-70E740481C1C}">
                <a14:useLocalDpi xmlns:a14="http://schemas.microsoft.com/office/drawing/2010/main" val="0"/>
              </a:ext>
            </a:extLst>
          </a:blip>
          <a:srcRect b="22035"/>
          <a:stretch/>
        </p:blipFill>
        <p:spPr>
          <a:xfrm>
            <a:off x="0" y="0"/>
            <a:ext cx="9144000" cy="6858000"/>
          </a:xfrm>
          <a:prstGeom prst="rect">
            <a:avLst/>
          </a:prstGeom>
        </p:spPr>
      </p:pic>
      <p:sp>
        <p:nvSpPr>
          <p:cNvPr id="4" name="Rectangle 1"/>
          <p:cNvSpPr>
            <a:spLocks noChangeArrowheads="1"/>
          </p:cNvSpPr>
          <p:nvPr/>
        </p:nvSpPr>
        <p:spPr bwMode="auto">
          <a:xfrm>
            <a:off x="204128" y="1355185"/>
            <a:ext cx="8719377" cy="46089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b="1" dirty="0">
                <a:solidFill>
                  <a:schemeClr val="accent1"/>
                </a:solidFill>
                <a:latin typeface="Tahoma" panose="020B0604030504040204" pitchFamily="34" charset="0"/>
                <a:ea typeface="Tahoma" panose="020B0604030504040204" pitchFamily="34" charset="0"/>
                <a:cs typeface="Tahoma" panose="020B0604030504040204" pitchFamily="34" charset="0"/>
              </a:rPr>
              <a:t>1. Opzet van het onderzoek</a:t>
            </a:r>
          </a:p>
          <a:p>
            <a:pPr eaLnBrk="0" fontAlgn="base" hangingPunct="0">
              <a:spcBef>
                <a:spcPct val="0"/>
              </a:spcBef>
              <a:spcAft>
                <a:spcPct val="0"/>
              </a:spcAft>
            </a:pPr>
            <a:endParaRPr lang="nl-BE" altLang="nl-BE" sz="25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2. Ruimtelijke-economische verwevenheid</a:t>
            </a: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3. Leereffecten samenwerking Vlaanderen-Brussel </a:t>
            </a: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4. Proeve van </a:t>
            </a:r>
            <a:r>
              <a:rPr lang="nl-BE" altLang="nl-BE" sz="2500" dirty="0" err="1">
                <a:solidFill>
                  <a:schemeClr val="accent1"/>
                </a:solidFill>
                <a:latin typeface="Tahoma" panose="020B0604030504040204" pitchFamily="34" charset="0"/>
                <a:ea typeface="Tahoma" panose="020B0604030504040204" pitchFamily="34" charset="0"/>
                <a:cs typeface="Tahoma" panose="020B0604030504040204" pitchFamily="34" charset="0"/>
              </a:rPr>
              <a:t>governancemodel</a:t>
            </a: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200" dirty="0">
                <a:solidFill>
                  <a:schemeClr val="accent1"/>
                </a:solidFill>
                <a:latin typeface="Tahoma" panose="020B0604030504040204" pitchFamily="34" charset="0"/>
                <a:ea typeface="Tahoma" panose="020B0604030504040204" pitchFamily="34" charset="0"/>
                <a:cs typeface="Tahoma" panose="020B0604030504040204" pitchFamily="34" charset="0"/>
              </a:rPr>
              <a:t> </a:t>
            </a:r>
            <a:endParaRPr lang="nl-BE" altLang="nl-BE" sz="2200" dirty="0">
              <a:latin typeface="Tahoma" panose="020B0604030504040204" pitchFamily="34" charset="0"/>
              <a:ea typeface="Tahoma" panose="020B0604030504040204" pitchFamily="34" charset="0"/>
              <a:cs typeface="Tahoma" panose="020B0604030504040204" pitchFamily="34" charset="0"/>
            </a:endParaRPr>
          </a:p>
          <a:p>
            <a:pPr algn="ctr" eaLnBrk="0" fontAlgn="base" hangingPunct="0">
              <a:spcBef>
                <a:spcPct val="0"/>
              </a:spcBef>
              <a:spcAft>
                <a:spcPct val="0"/>
              </a:spcAft>
            </a:pPr>
            <a:endPar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algn="ctr" eaLnBrk="0" fontAlgn="base" hangingPunct="0">
              <a:spcBef>
                <a:spcPct val="0"/>
              </a:spcBef>
              <a:spcAft>
                <a:spcPct val="0"/>
              </a:spcAft>
            </a:pPr>
            <a:r>
              <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800753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E3A6E1-EBCC-4734-A056-C58C19406D79}"/>
              </a:ext>
            </a:extLst>
          </p:cNvPr>
          <p:cNvSpPr>
            <a:spLocks noGrp="1"/>
          </p:cNvSpPr>
          <p:nvPr>
            <p:ph type="title"/>
          </p:nvPr>
        </p:nvSpPr>
        <p:spPr/>
        <p:txBody>
          <a:bodyPr/>
          <a:lstStyle/>
          <a:p>
            <a:endParaRPr lang="nl-BE"/>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6" name="Content Placeholder 5" title="Mentimeter - Interactive Presentations">
                <a:extLst>
                  <a:ext uri="{FF2B5EF4-FFF2-40B4-BE49-F238E27FC236}">
                    <a16:creationId xmlns:a16="http://schemas.microsoft.com/office/drawing/2014/main" id="{D631D43D-706E-4BE1-A7DD-9A21B54A8038}"/>
                  </a:ext>
                </a:extLst>
              </p:cNvPr>
              <p:cNvGraphicFramePr>
                <a:graphicFrameLocks noGrp="1"/>
              </p:cNvGraphicFramePr>
              <p:nvPr>
                <p:ph idx="1"/>
              </p:nvPr>
            </p:nvGraphicFramePr>
            <p:xfrm>
              <a:off x="457200" y="1600200"/>
              <a:ext cx="8229600" cy="4525963"/>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6" name="Content Placeholder 5" title="Mentimeter - Interactive Presentations">
                <a:extLst>
                  <a:ext uri="{FF2B5EF4-FFF2-40B4-BE49-F238E27FC236}">
                    <a16:creationId xmlns:a16="http://schemas.microsoft.com/office/drawing/2014/main" id="{D631D43D-706E-4BE1-A7DD-9A21B54A8038}"/>
                  </a:ext>
                </a:extLst>
              </p:cNvPr>
              <p:cNvPicPr>
                <a:picLocks noGrp="1" noRot="1" noChangeAspect="1" noMove="1" noResize="1" noEditPoints="1" noAdjustHandles="1" noChangeArrowheads="1" noChangeShapeType="1"/>
              </p:cNvPicPr>
              <p:nvPr/>
            </p:nvPicPr>
            <p:blipFill>
              <a:blip r:embed="rId3">
                <a:clrChange>
                  <a:clrFrom>
                    <a:prstClr val="black"/>
                  </a:clrFrom>
                  <a:clrTo>
                    <a:prstClr val="black">
                      <a:alpha val="0"/>
                    </a:prstClr>
                  </a:clrTo>
                </a:clrChange>
              </a:blip>
              <a:stretch>
                <a:fillRect/>
              </a:stretch>
            </p:blipFill>
            <p:spPr>
              <a:xfrm>
                <a:off x="457200" y="1600200"/>
                <a:ext cx="8229600" cy="4525963"/>
              </a:xfrm>
              <a:prstGeom prst="rect">
                <a:avLst/>
              </a:prstGeom>
            </p:spPr>
          </p:pic>
        </mc:Fallback>
      </mc:AlternateContent>
      <p:sp>
        <p:nvSpPr>
          <p:cNvPr id="4" name="Footer Placeholder 3">
            <a:extLst>
              <a:ext uri="{FF2B5EF4-FFF2-40B4-BE49-F238E27FC236}">
                <a16:creationId xmlns:a16="http://schemas.microsoft.com/office/drawing/2014/main" id="{3D4E0D49-898F-4B38-B7CC-6994D78A99BF}"/>
              </a:ext>
            </a:extLst>
          </p:cNvPr>
          <p:cNvSpPr>
            <a:spLocks noGrp="1"/>
          </p:cNvSpPr>
          <p:nvPr>
            <p:ph type="ftr" sz="quarter" idx="10"/>
          </p:nvPr>
        </p:nvSpPr>
        <p:spPr/>
        <p:txBody>
          <a:bodyPr/>
          <a:lstStyle/>
          <a:p>
            <a:endParaRPr lang="en-GB"/>
          </a:p>
        </p:txBody>
      </p:sp>
      <p:sp>
        <p:nvSpPr>
          <p:cNvPr id="5" name="Slide Number Placeholder 4">
            <a:extLst>
              <a:ext uri="{FF2B5EF4-FFF2-40B4-BE49-F238E27FC236}">
                <a16:creationId xmlns:a16="http://schemas.microsoft.com/office/drawing/2014/main" id="{B3A6A7EC-E83F-48EC-BDBD-7ABD9A39C810}"/>
              </a:ext>
            </a:extLst>
          </p:cNvPr>
          <p:cNvSpPr>
            <a:spLocks noGrp="1"/>
          </p:cNvSpPr>
          <p:nvPr>
            <p:ph type="sldNum" sz="quarter" idx="11"/>
          </p:nvPr>
        </p:nvSpPr>
        <p:spPr/>
        <p:txBody>
          <a:bodyPr/>
          <a:lstStyle/>
          <a:p>
            <a:fld id="{F0E5373B-2D8D-48C4-94E4-90DA025216DE}" type="slidenum">
              <a:rPr lang="en-GB" smtClean="0"/>
              <a:t>30</a:t>
            </a:fld>
            <a:endParaRPr lang="en-GB"/>
          </a:p>
        </p:txBody>
      </p:sp>
    </p:spTree>
    <p:extLst>
      <p:ext uri="{BB962C8B-B14F-4D97-AF65-F5344CB8AC3E}">
        <p14:creationId xmlns:p14="http://schemas.microsoft.com/office/powerpoint/2010/main" val="27489200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C7BFCA2-A424-46C0-B4CC-1CECC2B84225}"/>
              </a:ext>
            </a:extLst>
          </p:cNvPr>
          <p:cNvSpPr/>
          <p:nvPr/>
        </p:nvSpPr>
        <p:spPr>
          <a:xfrm>
            <a:off x="323528" y="1196752"/>
            <a:ext cx="8685571" cy="4816703"/>
          </a:xfrm>
          <a:prstGeom prst="rect">
            <a:avLst/>
          </a:prstGeom>
        </p:spPr>
        <p:txBody>
          <a:bodyPr wrap="square">
            <a:spAutoFit/>
          </a:bodyPr>
          <a:lstStyle/>
          <a:p>
            <a:r>
              <a:rPr lang="nl-BE" sz="2600" b="1" dirty="0"/>
              <a:t>Hoe ? </a:t>
            </a:r>
          </a:p>
          <a:p>
            <a:endParaRPr lang="nl-BE" sz="2500" i="1" dirty="0"/>
          </a:p>
          <a:p>
            <a:pPr lvl="0"/>
            <a:r>
              <a:rPr lang="nl-BE" sz="2500" i="1" dirty="0"/>
              <a:t>Wat is prioritair om te komen tot meer </a:t>
            </a:r>
            <a:r>
              <a:rPr lang="nl-BE" sz="2500" i="1" dirty="0" err="1"/>
              <a:t>stadsregionale</a:t>
            </a:r>
            <a:r>
              <a:rPr lang="nl-BE" sz="2500" i="1" dirty="0"/>
              <a:t> realisaties op het terrein?</a:t>
            </a:r>
          </a:p>
          <a:p>
            <a:pPr lvl="0"/>
            <a:endParaRPr lang="nl-BE" sz="2500" i="1" dirty="0"/>
          </a:p>
          <a:p>
            <a:pPr marL="742950" lvl="1" indent="-285750">
              <a:lnSpc>
                <a:spcPct val="150000"/>
              </a:lnSpc>
              <a:buFont typeface="Wingdings" panose="05000000000000000000" pitchFamily="2" charset="2"/>
              <a:buChar char="§"/>
            </a:pPr>
            <a:r>
              <a:rPr lang="nl-BE" sz="2300" i="1" dirty="0"/>
              <a:t>Institutionele en administratieve hervormingen</a:t>
            </a:r>
          </a:p>
          <a:p>
            <a:pPr marL="742950" lvl="1" indent="-285750">
              <a:lnSpc>
                <a:spcPct val="150000"/>
              </a:lnSpc>
              <a:buFont typeface="Wingdings" panose="05000000000000000000" pitchFamily="2" charset="2"/>
              <a:buChar char="§"/>
            </a:pPr>
            <a:r>
              <a:rPr lang="nl-BE" sz="2300" i="1" dirty="0"/>
              <a:t>Ontwikkeling van een gedeelde ontwikkelingsvisie en strategie</a:t>
            </a:r>
          </a:p>
          <a:p>
            <a:pPr marL="742950" lvl="1" indent="-285750">
              <a:lnSpc>
                <a:spcPct val="150000"/>
              </a:lnSpc>
              <a:buFont typeface="Wingdings" panose="05000000000000000000" pitchFamily="2" charset="2"/>
              <a:buChar char="§"/>
            </a:pPr>
            <a:r>
              <a:rPr lang="nl-BE" sz="2300" i="1" dirty="0"/>
              <a:t>Identificatie en realisatie van concrete </a:t>
            </a:r>
            <a:r>
              <a:rPr lang="nl-BE" sz="2300" i="1" dirty="0" err="1"/>
              <a:t>stadsregionale</a:t>
            </a:r>
            <a:r>
              <a:rPr lang="nl-BE" sz="2300" i="1" dirty="0"/>
              <a:t> projecten</a:t>
            </a:r>
          </a:p>
          <a:p>
            <a:pPr marL="742950" lvl="1" indent="-285750">
              <a:lnSpc>
                <a:spcPct val="150000"/>
              </a:lnSpc>
              <a:buFont typeface="Wingdings" panose="05000000000000000000" pitchFamily="2" charset="2"/>
              <a:buChar char="§"/>
            </a:pPr>
            <a:r>
              <a:rPr lang="nl-BE" sz="2300" i="1" dirty="0"/>
              <a:t>Andere?</a:t>
            </a:r>
          </a:p>
          <a:p>
            <a:pPr marL="1200150" lvl="2" indent="-285750">
              <a:buFont typeface="Wingdings" panose="05000000000000000000" pitchFamily="2" charset="2"/>
              <a:buChar char="§"/>
            </a:pPr>
            <a:endParaRPr lang="nl-BE" sz="2500" i="1" dirty="0"/>
          </a:p>
          <a:p>
            <a:pPr>
              <a:spcAft>
                <a:spcPts val="0"/>
              </a:spcAft>
            </a:pPr>
            <a:endParaRPr lang="nl-BE" dirty="0">
              <a:solidFill>
                <a:srgbClr val="000000"/>
              </a:solidFill>
              <a:latin typeface="Calibri" panose="020F0502020204030204" pitchFamily="34" charset="0"/>
              <a:ea typeface="Calibri" panose="020F0502020204030204" pitchFamily="34" charset="0"/>
            </a:endParaRPr>
          </a:p>
        </p:txBody>
      </p:sp>
      <p:sp>
        <p:nvSpPr>
          <p:cNvPr id="3" name="Rectangle 2">
            <a:extLst>
              <a:ext uri="{FF2B5EF4-FFF2-40B4-BE49-F238E27FC236}">
                <a16:creationId xmlns:a16="http://schemas.microsoft.com/office/drawing/2014/main" id="{5A64E9E2-532B-48FA-BDC3-AB0782878D7F}"/>
              </a:ext>
            </a:extLst>
          </p:cNvPr>
          <p:cNvSpPr/>
          <p:nvPr/>
        </p:nvSpPr>
        <p:spPr>
          <a:xfrm>
            <a:off x="134901" y="332656"/>
            <a:ext cx="8874198" cy="1138773"/>
          </a:xfrm>
          <a:prstGeom prst="rect">
            <a:avLst/>
          </a:prstGeom>
        </p:spPr>
        <p:txBody>
          <a:bodyPr wrap="square">
            <a:spAutoFit/>
          </a:bodyPr>
          <a:lstStyle/>
          <a:p>
            <a:r>
              <a:rPr lang="nl-BE" sz="2800" dirty="0">
                <a:solidFill>
                  <a:schemeClr val="accent1"/>
                </a:solidFill>
                <a:latin typeface="Tahoma" panose="020B0604030504040204" pitchFamily="34" charset="0"/>
                <a:ea typeface="Tahoma" panose="020B0604030504040204" pitchFamily="34" charset="0"/>
                <a:cs typeface="Tahoma" panose="020B0604030504040204" pitchFamily="34" charset="0"/>
              </a:rPr>
              <a:t>Naar een versterkte </a:t>
            </a:r>
            <a:r>
              <a:rPr lang="nl-BE" sz="2800" dirty="0" err="1">
                <a:solidFill>
                  <a:schemeClr val="accent1"/>
                </a:solidFill>
                <a:latin typeface="Tahoma" panose="020B0604030504040204" pitchFamily="34" charset="0"/>
                <a:ea typeface="Tahoma" panose="020B0604030504040204" pitchFamily="34" charset="0"/>
                <a:cs typeface="Tahoma" panose="020B0604030504040204" pitchFamily="34" charset="0"/>
              </a:rPr>
              <a:t>stadsregionale</a:t>
            </a:r>
            <a:r>
              <a:rPr lang="nl-BE" sz="2800" dirty="0">
                <a:solidFill>
                  <a:schemeClr val="accent1"/>
                </a:solidFill>
                <a:latin typeface="Tahoma" panose="020B0604030504040204" pitchFamily="34" charset="0"/>
                <a:ea typeface="Tahoma" panose="020B0604030504040204" pitchFamily="34" charset="0"/>
                <a:cs typeface="Tahoma" panose="020B0604030504040204" pitchFamily="34" charset="0"/>
              </a:rPr>
              <a:t> samenwerking </a:t>
            </a:r>
          </a:p>
          <a:p>
            <a:br>
              <a:rPr lang="nl-BE" altLang="nl-BE" sz="2200" dirty="0">
                <a:solidFill>
                  <a:schemeClr val="accent1"/>
                </a:solidFill>
                <a:latin typeface="Tahoma" panose="020B0604030504040204" pitchFamily="34" charset="0"/>
                <a:ea typeface="Tahoma" panose="020B0604030504040204" pitchFamily="34" charset="0"/>
                <a:cs typeface="Tahoma" panose="020B0604030504040204" pitchFamily="34" charset="0"/>
              </a:rPr>
            </a:br>
            <a:endParaRPr lang="nl-BE"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308627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29152-A72D-4A98-81E0-17F27FCBA756}"/>
              </a:ext>
            </a:extLst>
          </p:cNvPr>
          <p:cNvSpPr>
            <a:spLocks noGrp="1"/>
          </p:cNvSpPr>
          <p:nvPr>
            <p:ph type="title"/>
          </p:nvPr>
        </p:nvSpPr>
        <p:spPr/>
        <p:txBody>
          <a:bodyPr/>
          <a:lstStyle/>
          <a:p>
            <a:endParaRPr lang="nl-BE"/>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6" name="Content Placeholder 5" title="Mentimeter - Interactive Presentations">
                <a:extLst>
                  <a:ext uri="{FF2B5EF4-FFF2-40B4-BE49-F238E27FC236}">
                    <a16:creationId xmlns:a16="http://schemas.microsoft.com/office/drawing/2014/main" id="{5D2425C8-BC34-44D3-BD2D-3D49853912F4}"/>
                  </a:ext>
                </a:extLst>
              </p:cNvPr>
              <p:cNvGraphicFramePr>
                <a:graphicFrameLocks noGrp="1"/>
              </p:cNvGraphicFramePr>
              <p:nvPr>
                <p:ph idx="1"/>
              </p:nvPr>
            </p:nvGraphicFramePr>
            <p:xfrm>
              <a:off x="457200" y="1600200"/>
              <a:ext cx="8229600" cy="4525963"/>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6" name="Content Placeholder 5" title="Mentimeter - Interactive Presentations">
                <a:extLst>
                  <a:ext uri="{FF2B5EF4-FFF2-40B4-BE49-F238E27FC236}">
                    <a16:creationId xmlns:a16="http://schemas.microsoft.com/office/drawing/2014/main" id="{5D2425C8-BC34-44D3-BD2D-3D49853912F4}"/>
                  </a:ext>
                </a:extLst>
              </p:cNvPr>
              <p:cNvPicPr>
                <a:picLocks noGrp="1" noRot="1" noChangeAspect="1" noMove="1" noResize="1" noEditPoints="1" noAdjustHandles="1" noChangeArrowheads="1" noChangeShapeType="1"/>
              </p:cNvPicPr>
              <p:nvPr/>
            </p:nvPicPr>
            <p:blipFill>
              <a:blip r:embed="rId3"/>
              <a:stretch>
                <a:fillRect/>
              </a:stretch>
            </p:blipFill>
            <p:spPr>
              <a:xfrm>
                <a:off x="457200" y="1600200"/>
                <a:ext cx="8229600" cy="4525963"/>
              </a:xfrm>
              <a:prstGeom prst="rect">
                <a:avLst/>
              </a:prstGeom>
            </p:spPr>
          </p:pic>
        </mc:Fallback>
      </mc:AlternateContent>
      <p:sp>
        <p:nvSpPr>
          <p:cNvPr id="4" name="Footer Placeholder 3">
            <a:extLst>
              <a:ext uri="{FF2B5EF4-FFF2-40B4-BE49-F238E27FC236}">
                <a16:creationId xmlns:a16="http://schemas.microsoft.com/office/drawing/2014/main" id="{6BA45106-B61B-48EE-8EC2-69D75A72461B}"/>
              </a:ext>
            </a:extLst>
          </p:cNvPr>
          <p:cNvSpPr>
            <a:spLocks noGrp="1"/>
          </p:cNvSpPr>
          <p:nvPr>
            <p:ph type="ftr" sz="quarter" idx="10"/>
          </p:nvPr>
        </p:nvSpPr>
        <p:spPr/>
        <p:txBody>
          <a:bodyPr/>
          <a:lstStyle/>
          <a:p>
            <a:endParaRPr lang="en-GB"/>
          </a:p>
        </p:txBody>
      </p:sp>
      <p:sp>
        <p:nvSpPr>
          <p:cNvPr id="5" name="Slide Number Placeholder 4">
            <a:extLst>
              <a:ext uri="{FF2B5EF4-FFF2-40B4-BE49-F238E27FC236}">
                <a16:creationId xmlns:a16="http://schemas.microsoft.com/office/drawing/2014/main" id="{7E4886A5-93C7-41BC-93C2-58A775D43D01}"/>
              </a:ext>
            </a:extLst>
          </p:cNvPr>
          <p:cNvSpPr>
            <a:spLocks noGrp="1"/>
          </p:cNvSpPr>
          <p:nvPr>
            <p:ph type="sldNum" sz="quarter" idx="11"/>
          </p:nvPr>
        </p:nvSpPr>
        <p:spPr/>
        <p:txBody>
          <a:bodyPr/>
          <a:lstStyle/>
          <a:p>
            <a:fld id="{F0E5373B-2D8D-48C4-94E4-90DA025216DE}" type="slidenum">
              <a:rPr lang="en-GB" smtClean="0"/>
              <a:t>32</a:t>
            </a:fld>
            <a:endParaRPr lang="en-GB"/>
          </a:p>
        </p:txBody>
      </p:sp>
    </p:spTree>
    <p:extLst>
      <p:ext uri="{BB962C8B-B14F-4D97-AF65-F5344CB8AC3E}">
        <p14:creationId xmlns:p14="http://schemas.microsoft.com/office/powerpoint/2010/main" val="28548154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C7BFCA2-A424-46C0-B4CC-1CECC2B84225}"/>
              </a:ext>
            </a:extLst>
          </p:cNvPr>
          <p:cNvSpPr/>
          <p:nvPr/>
        </p:nvSpPr>
        <p:spPr>
          <a:xfrm>
            <a:off x="323528" y="1124744"/>
            <a:ext cx="8685571" cy="6601807"/>
          </a:xfrm>
          <a:prstGeom prst="rect">
            <a:avLst/>
          </a:prstGeom>
        </p:spPr>
        <p:txBody>
          <a:bodyPr wrap="square">
            <a:spAutoFit/>
          </a:bodyPr>
          <a:lstStyle/>
          <a:p>
            <a:r>
              <a:rPr lang="nl-BE" sz="2600" b="1" dirty="0"/>
              <a:t>Hoe ? </a:t>
            </a:r>
          </a:p>
          <a:p>
            <a:endParaRPr lang="nl-BE" sz="2500" i="1" dirty="0"/>
          </a:p>
          <a:p>
            <a:r>
              <a:rPr lang="nl-BE" sz="2500" i="1" dirty="0"/>
              <a:t>Wat is noodzakelijk voor een betere samenwerking binnen </a:t>
            </a:r>
            <a:r>
              <a:rPr lang="nl-BE" sz="2500" i="1" dirty="0" err="1"/>
              <a:t>stadsregionale</a:t>
            </a:r>
            <a:r>
              <a:rPr lang="nl-BE" sz="2500" i="1" dirty="0"/>
              <a:t> ruimtelijke projecten? </a:t>
            </a:r>
          </a:p>
          <a:p>
            <a:endParaRPr lang="nl-BE" sz="2500" i="1" dirty="0"/>
          </a:p>
          <a:p>
            <a:pPr marL="742950" lvl="1" indent="-285750">
              <a:lnSpc>
                <a:spcPct val="150000"/>
              </a:lnSpc>
              <a:buFont typeface="Wingdings" panose="05000000000000000000" pitchFamily="2" charset="2"/>
              <a:buChar char="§"/>
            </a:pPr>
            <a:r>
              <a:rPr lang="nl-BE" sz="2300" i="1" dirty="0"/>
              <a:t>Een </a:t>
            </a:r>
            <a:r>
              <a:rPr lang="nl-BE" sz="2300" i="1" dirty="0" err="1"/>
              <a:t>metropolitaan</a:t>
            </a:r>
            <a:r>
              <a:rPr lang="nl-BE" sz="2300" i="1" dirty="0"/>
              <a:t> planningsteam en gebiedsregisseurs met een mandaat van beide gewesten</a:t>
            </a:r>
          </a:p>
          <a:p>
            <a:pPr marL="742950" lvl="1" indent="-285750">
              <a:lnSpc>
                <a:spcPct val="150000"/>
              </a:lnSpc>
              <a:buFont typeface="Wingdings" panose="05000000000000000000" pitchFamily="2" charset="2"/>
              <a:buChar char="§"/>
            </a:pPr>
            <a:r>
              <a:rPr lang="nl-BE" sz="2300" i="1" dirty="0" err="1"/>
              <a:t>Intergewestelijke</a:t>
            </a:r>
            <a:r>
              <a:rPr lang="nl-BE" sz="2300" i="1" dirty="0"/>
              <a:t> instrumenten (bv. </a:t>
            </a:r>
            <a:r>
              <a:rPr lang="nl-BE" sz="2300" i="1" dirty="0" err="1"/>
              <a:t>intergewestelijke</a:t>
            </a:r>
            <a:r>
              <a:rPr lang="nl-BE" sz="2300" i="1" dirty="0"/>
              <a:t> </a:t>
            </a:r>
            <a:r>
              <a:rPr lang="nl-BE" sz="2300" i="1" dirty="0" err="1"/>
              <a:t>RUPs</a:t>
            </a:r>
            <a:r>
              <a:rPr lang="nl-BE" sz="2300" i="1" dirty="0"/>
              <a:t>, subsidies, projectenmonitor,…)</a:t>
            </a:r>
          </a:p>
          <a:p>
            <a:pPr marL="742950" lvl="1" indent="-285750">
              <a:lnSpc>
                <a:spcPct val="150000"/>
              </a:lnSpc>
              <a:buFont typeface="Wingdings" panose="05000000000000000000" pitchFamily="2" charset="2"/>
              <a:buChar char="§"/>
            </a:pPr>
            <a:r>
              <a:rPr lang="nl-BE" sz="2300" i="1" dirty="0"/>
              <a:t>Gedeelde financieringsenveloppes voor ruimtelijke projecten</a:t>
            </a:r>
          </a:p>
          <a:p>
            <a:pPr marL="742950" lvl="1" indent="-285750">
              <a:lnSpc>
                <a:spcPct val="150000"/>
              </a:lnSpc>
              <a:buFont typeface="Wingdings" panose="05000000000000000000" pitchFamily="2" charset="2"/>
              <a:buChar char="§"/>
            </a:pPr>
            <a:r>
              <a:rPr lang="nl-BE" sz="2300" i="1" dirty="0"/>
              <a:t>Andere? </a:t>
            </a:r>
          </a:p>
          <a:p>
            <a:pPr marL="742950" lvl="1" indent="-285750">
              <a:buFont typeface="Wingdings" panose="05000000000000000000" pitchFamily="2" charset="2"/>
              <a:buChar char="§"/>
            </a:pPr>
            <a:endParaRPr lang="nl-BE" sz="2500" i="1" dirty="0"/>
          </a:p>
          <a:p>
            <a:pPr marL="742950" lvl="1" indent="-285750">
              <a:buFont typeface="Wingdings" panose="05000000000000000000" pitchFamily="2" charset="2"/>
              <a:buChar char="§"/>
            </a:pPr>
            <a:endParaRPr lang="nl-BE" sz="2500" i="1" dirty="0"/>
          </a:p>
          <a:p>
            <a:pPr lvl="2"/>
            <a:endParaRPr lang="nl-BE" sz="2200" dirty="0"/>
          </a:p>
          <a:p>
            <a:pPr>
              <a:spcAft>
                <a:spcPts val="0"/>
              </a:spcAft>
            </a:pPr>
            <a:endParaRPr lang="nl-BE" dirty="0">
              <a:solidFill>
                <a:srgbClr val="000000"/>
              </a:solidFill>
              <a:latin typeface="Calibri" panose="020F0502020204030204" pitchFamily="34" charset="0"/>
              <a:ea typeface="Calibri" panose="020F0502020204030204" pitchFamily="34" charset="0"/>
            </a:endParaRPr>
          </a:p>
        </p:txBody>
      </p:sp>
      <p:sp>
        <p:nvSpPr>
          <p:cNvPr id="3" name="Rectangle 2">
            <a:extLst>
              <a:ext uri="{FF2B5EF4-FFF2-40B4-BE49-F238E27FC236}">
                <a16:creationId xmlns:a16="http://schemas.microsoft.com/office/drawing/2014/main" id="{5A64E9E2-532B-48FA-BDC3-AB0782878D7F}"/>
              </a:ext>
            </a:extLst>
          </p:cNvPr>
          <p:cNvSpPr/>
          <p:nvPr/>
        </p:nvSpPr>
        <p:spPr>
          <a:xfrm>
            <a:off x="134901" y="332656"/>
            <a:ext cx="8874198" cy="523220"/>
          </a:xfrm>
          <a:prstGeom prst="rect">
            <a:avLst/>
          </a:prstGeom>
        </p:spPr>
        <p:txBody>
          <a:bodyPr wrap="square">
            <a:spAutoFit/>
          </a:bodyPr>
          <a:lstStyle/>
          <a:p>
            <a:r>
              <a:rPr lang="nl-BE" sz="2800" dirty="0">
                <a:solidFill>
                  <a:schemeClr val="accent1"/>
                </a:solidFill>
                <a:latin typeface="Tahoma" panose="020B0604030504040204" pitchFamily="34" charset="0"/>
                <a:ea typeface="Tahoma" panose="020B0604030504040204" pitchFamily="34" charset="0"/>
                <a:cs typeface="Tahoma" panose="020B0604030504040204" pitchFamily="34" charset="0"/>
              </a:rPr>
              <a:t>Naar een versterkte </a:t>
            </a:r>
            <a:r>
              <a:rPr lang="nl-BE" sz="2800" dirty="0" err="1">
                <a:solidFill>
                  <a:schemeClr val="accent1"/>
                </a:solidFill>
                <a:latin typeface="Tahoma" panose="020B0604030504040204" pitchFamily="34" charset="0"/>
                <a:ea typeface="Tahoma" panose="020B0604030504040204" pitchFamily="34" charset="0"/>
                <a:cs typeface="Tahoma" panose="020B0604030504040204" pitchFamily="34" charset="0"/>
              </a:rPr>
              <a:t>stadsregionale</a:t>
            </a:r>
            <a:r>
              <a:rPr lang="nl-BE" sz="2800" dirty="0">
                <a:solidFill>
                  <a:schemeClr val="accent1"/>
                </a:solidFill>
                <a:latin typeface="Tahoma" panose="020B0604030504040204" pitchFamily="34" charset="0"/>
                <a:ea typeface="Tahoma" panose="020B0604030504040204" pitchFamily="34" charset="0"/>
                <a:cs typeface="Tahoma" panose="020B0604030504040204" pitchFamily="34" charset="0"/>
              </a:rPr>
              <a:t> samenwerking </a:t>
            </a:r>
          </a:p>
        </p:txBody>
      </p:sp>
    </p:spTree>
    <p:extLst>
      <p:ext uri="{BB962C8B-B14F-4D97-AF65-F5344CB8AC3E}">
        <p14:creationId xmlns:p14="http://schemas.microsoft.com/office/powerpoint/2010/main" val="33999512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1031F-3BE3-4298-A877-ED4D24EDE80B}"/>
              </a:ext>
            </a:extLst>
          </p:cNvPr>
          <p:cNvSpPr>
            <a:spLocks noGrp="1"/>
          </p:cNvSpPr>
          <p:nvPr>
            <p:ph type="title"/>
          </p:nvPr>
        </p:nvSpPr>
        <p:spPr/>
        <p:txBody>
          <a:bodyPr/>
          <a:lstStyle/>
          <a:p>
            <a:endParaRPr lang="nl-BE"/>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6" name="Content Placeholder 5" title="Mentimeter - Interactive Presentations">
                <a:extLst>
                  <a:ext uri="{FF2B5EF4-FFF2-40B4-BE49-F238E27FC236}">
                    <a16:creationId xmlns:a16="http://schemas.microsoft.com/office/drawing/2014/main" id="{7B961459-6177-4918-B2B4-D276489FD49F}"/>
                  </a:ext>
                </a:extLst>
              </p:cNvPr>
              <p:cNvGraphicFramePr>
                <a:graphicFrameLocks noGrp="1"/>
              </p:cNvGraphicFramePr>
              <p:nvPr>
                <p:ph idx="1"/>
              </p:nvPr>
            </p:nvGraphicFramePr>
            <p:xfrm>
              <a:off x="457200" y="1600200"/>
              <a:ext cx="8229600" cy="4525963"/>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6" name="Content Placeholder 5" title="Mentimeter - Interactive Presentations">
                <a:extLst>
                  <a:ext uri="{FF2B5EF4-FFF2-40B4-BE49-F238E27FC236}">
                    <a16:creationId xmlns:a16="http://schemas.microsoft.com/office/drawing/2014/main" id="{7B961459-6177-4918-B2B4-D276489FD49F}"/>
                  </a:ext>
                </a:extLst>
              </p:cNvPr>
              <p:cNvPicPr>
                <a:picLocks noGrp="1" noRot="1" noChangeAspect="1" noMove="1" noResize="1" noEditPoints="1" noAdjustHandles="1" noChangeArrowheads="1" noChangeShapeType="1"/>
              </p:cNvPicPr>
              <p:nvPr/>
            </p:nvPicPr>
            <p:blipFill>
              <a:blip r:embed="rId3"/>
              <a:stretch>
                <a:fillRect/>
              </a:stretch>
            </p:blipFill>
            <p:spPr>
              <a:xfrm>
                <a:off x="457200" y="1600200"/>
                <a:ext cx="8229600" cy="4525963"/>
              </a:xfrm>
              <a:prstGeom prst="rect">
                <a:avLst/>
              </a:prstGeom>
            </p:spPr>
          </p:pic>
        </mc:Fallback>
      </mc:AlternateContent>
      <p:sp>
        <p:nvSpPr>
          <p:cNvPr id="4" name="Footer Placeholder 3">
            <a:extLst>
              <a:ext uri="{FF2B5EF4-FFF2-40B4-BE49-F238E27FC236}">
                <a16:creationId xmlns:a16="http://schemas.microsoft.com/office/drawing/2014/main" id="{89E6042D-33F1-4DCB-B358-77AB7E251BFC}"/>
              </a:ext>
            </a:extLst>
          </p:cNvPr>
          <p:cNvSpPr>
            <a:spLocks noGrp="1"/>
          </p:cNvSpPr>
          <p:nvPr>
            <p:ph type="ftr" sz="quarter" idx="10"/>
          </p:nvPr>
        </p:nvSpPr>
        <p:spPr/>
        <p:txBody>
          <a:bodyPr/>
          <a:lstStyle/>
          <a:p>
            <a:endParaRPr lang="en-GB"/>
          </a:p>
        </p:txBody>
      </p:sp>
      <p:sp>
        <p:nvSpPr>
          <p:cNvPr id="5" name="Slide Number Placeholder 4">
            <a:extLst>
              <a:ext uri="{FF2B5EF4-FFF2-40B4-BE49-F238E27FC236}">
                <a16:creationId xmlns:a16="http://schemas.microsoft.com/office/drawing/2014/main" id="{B9BE43A9-3E0D-424E-AB3E-226D77ACE48F}"/>
              </a:ext>
            </a:extLst>
          </p:cNvPr>
          <p:cNvSpPr>
            <a:spLocks noGrp="1"/>
          </p:cNvSpPr>
          <p:nvPr>
            <p:ph type="sldNum" sz="quarter" idx="11"/>
          </p:nvPr>
        </p:nvSpPr>
        <p:spPr/>
        <p:txBody>
          <a:bodyPr/>
          <a:lstStyle/>
          <a:p>
            <a:fld id="{F0E5373B-2D8D-48C4-94E4-90DA025216DE}" type="slidenum">
              <a:rPr lang="en-GB" smtClean="0"/>
              <a:t>34</a:t>
            </a:fld>
            <a:endParaRPr lang="en-GB"/>
          </a:p>
        </p:txBody>
      </p:sp>
    </p:spTree>
    <p:extLst>
      <p:ext uri="{BB962C8B-B14F-4D97-AF65-F5344CB8AC3E}">
        <p14:creationId xmlns:p14="http://schemas.microsoft.com/office/powerpoint/2010/main" val="40481734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DC091-3946-4F23-A068-023B484DD982}"/>
              </a:ext>
            </a:extLst>
          </p:cNvPr>
          <p:cNvSpPr>
            <a:spLocks noGrp="1"/>
          </p:cNvSpPr>
          <p:nvPr>
            <p:ph type="title"/>
          </p:nvPr>
        </p:nvSpPr>
        <p:spPr/>
        <p:txBody>
          <a:bodyPr/>
          <a:lstStyle/>
          <a:p>
            <a:r>
              <a:rPr lang="nl-BE" dirty="0"/>
              <a:t>Een stadsregio met heel wat uitdagingen </a:t>
            </a:r>
          </a:p>
        </p:txBody>
      </p:sp>
      <p:sp>
        <p:nvSpPr>
          <p:cNvPr id="4" name="Footer Placeholder 3">
            <a:extLst>
              <a:ext uri="{FF2B5EF4-FFF2-40B4-BE49-F238E27FC236}">
                <a16:creationId xmlns:a16="http://schemas.microsoft.com/office/drawing/2014/main" id="{7CCA1371-D9D2-473C-9344-36B12533019C}"/>
              </a:ext>
            </a:extLst>
          </p:cNvPr>
          <p:cNvSpPr>
            <a:spLocks noGrp="1"/>
          </p:cNvSpPr>
          <p:nvPr>
            <p:ph type="ftr" sz="quarter" idx="10"/>
          </p:nvPr>
        </p:nvSpPr>
        <p:spPr/>
        <p:txBody>
          <a:bodyPr/>
          <a:lstStyle/>
          <a:p>
            <a:endParaRPr lang="en-GB"/>
          </a:p>
        </p:txBody>
      </p:sp>
      <p:sp>
        <p:nvSpPr>
          <p:cNvPr id="5" name="Slide Number Placeholder 4">
            <a:extLst>
              <a:ext uri="{FF2B5EF4-FFF2-40B4-BE49-F238E27FC236}">
                <a16:creationId xmlns:a16="http://schemas.microsoft.com/office/drawing/2014/main" id="{0AB23837-1162-41CA-AD49-7C7B942F97B4}"/>
              </a:ext>
            </a:extLst>
          </p:cNvPr>
          <p:cNvSpPr>
            <a:spLocks noGrp="1"/>
          </p:cNvSpPr>
          <p:nvPr>
            <p:ph type="sldNum" sz="quarter" idx="11"/>
          </p:nvPr>
        </p:nvSpPr>
        <p:spPr/>
        <p:txBody>
          <a:bodyPr/>
          <a:lstStyle/>
          <a:p>
            <a:fld id="{F0E5373B-2D8D-48C4-94E4-90DA025216DE}" type="slidenum">
              <a:rPr lang="en-GB" smtClean="0"/>
              <a:t>4</a:t>
            </a:fld>
            <a:endParaRPr lang="en-GB"/>
          </a:p>
        </p:txBody>
      </p:sp>
      <p:sp>
        <p:nvSpPr>
          <p:cNvPr id="6" name="Content Placeholder 2">
            <a:extLst>
              <a:ext uri="{FF2B5EF4-FFF2-40B4-BE49-F238E27FC236}">
                <a16:creationId xmlns:a16="http://schemas.microsoft.com/office/drawing/2014/main" id="{A553E183-D88E-418B-92D9-D4FCFBD11E8D}"/>
              </a:ext>
            </a:extLst>
          </p:cNvPr>
          <p:cNvSpPr>
            <a:spLocks noGrp="1"/>
          </p:cNvSpPr>
          <p:nvPr>
            <p:ph idx="1"/>
          </p:nvPr>
        </p:nvSpPr>
        <p:spPr>
          <a:xfrm>
            <a:off x="421269" y="1417638"/>
            <a:ext cx="8229600" cy="4525963"/>
          </a:xfrm>
        </p:spPr>
        <p:txBody>
          <a:bodyPr>
            <a:noAutofit/>
          </a:bodyPr>
          <a:lstStyle/>
          <a:p>
            <a:pPr marL="342900" lvl="1" indent="-342900" algn="just">
              <a:spcAft>
                <a:spcPts val="1800"/>
              </a:spcAft>
              <a:buSzPct val="70000"/>
              <a:buFont typeface="Wingdings" panose="05000000000000000000" pitchFamily="2" charset="2"/>
              <a:buChar char="§"/>
            </a:pPr>
            <a:r>
              <a:rPr lang="nl-BE" sz="2200" dirty="0"/>
              <a:t>Het Brussels Hoofdstedelijk Gewest vormt hoeksteen van een netwerkmetropool van 4 miljoen inwoners die internationaal meespeelt</a:t>
            </a:r>
          </a:p>
          <a:p>
            <a:pPr marL="342900" lvl="1" indent="-342900" algn="just">
              <a:spcAft>
                <a:spcPts val="1800"/>
              </a:spcAft>
              <a:buSzPct val="70000"/>
              <a:buFont typeface="Wingdings" panose="05000000000000000000" pitchFamily="2" charset="2"/>
              <a:buChar char="§"/>
            </a:pPr>
            <a:r>
              <a:rPr lang="nl-BE" sz="2200" dirty="0"/>
              <a:t>Binnen de stadsregio Brussel-Vlaanderen zijn er nog heel wat verbeterpunten op vlak van:</a:t>
            </a:r>
          </a:p>
          <a:p>
            <a:pPr marL="881062" lvl="3" indent="-342900" algn="just">
              <a:spcAft>
                <a:spcPts val="1800"/>
              </a:spcAft>
              <a:buFont typeface="Wingdings" panose="05000000000000000000" pitchFamily="2" charset="2"/>
              <a:buChar char="§"/>
            </a:pPr>
            <a:r>
              <a:rPr lang="nl-BE" sz="2000" dirty="0"/>
              <a:t>Mobiliteit</a:t>
            </a:r>
          </a:p>
          <a:p>
            <a:pPr marL="881062" lvl="3" indent="-342900" algn="just">
              <a:spcAft>
                <a:spcPts val="1800"/>
              </a:spcAft>
              <a:buFont typeface="Wingdings" panose="05000000000000000000" pitchFamily="2" charset="2"/>
              <a:buChar char="§"/>
            </a:pPr>
            <a:r>
              <a:rPr lang="nl-BE" sz="2000" dirty="0"/>
              <a:t>Economie</a:t>
            </a:r>
          </a:p>
          <a:p>
            <a:pPr marL="881062" lvl="3" indent="-342900" algn="just">
              <a:spcAft>
                <a:spcPts val="1800"/>
              </a:spcAft>
              <a:buFont typeface="Wingdings" panose="05000000000000000000" pitchFamily="2" charset="2"/>
              <a:buChar char="§"/>
            </a:pPr>
            <a:r>
              <a:rPr lang="nl-BE" sz="2000" dirty="0"/>
              <a:t>Arbeidsmarkt</a:t>
            </a:r>
          </a:p>
          <a:p>
            <a:pPr marL="881062" lvl="3" indent="-342900" algn="just">
              <a:spcAft>
                <a:spcPts val="1800"/>
              </a:spcAft>
              <a:buFont typeface="Wingdings" panose="05000000000000000000" pitchFamily="2" charset="2"/>
              <a:buChar char="§"/>
            </a:pPr>
            <a:r>
              <a:rPr lang="nl-BE" sz="2000" dirty="0"/>
              <a:t>Huisvesting</a:t>
            </a:r>
          </a:p>
          <a:p>
            <a:pPr marL="881062" lvl="3" indent="-342900" algn="just">
              <a:spcAft>
                <a:spcPts val="1800"/>
              </a:spcAft>
              <a:buFont typeface="Wingdings" panose="05000000000000000000" pitchFamily="2" charset="2"/>
              <a:buChar char="§"/>
            </a:pPr>
            <a:r>
              <a:rPr lang="nl-BE" sz="2000" dirty="0"/>
              <a:t>….</a:t>
            </a:r>
          </a:p>
          <a:p>
            <a:pPr marL="0" lvl="1" indent="0" algn="just">
              <a:spcAft>
                <a:spcPts val="1800"/>
              </a:spcAft>
              <a:buSzPct val="70000"/>
              <a:buNone/>
            </a:pPr>
            <a:endParaRPr lang="nl-BE" dirty="0"/>
          </a:p>
          <a:p>
            <a:pPr marL="0" lvl="1" indent="0" algn="just">
              <a:spcAft>
                <a:spcPts val="1800"/>
              </a:spcAft>
              <a:buSzPct val="70000"/>
              <a:buNone/>
            </a:pPr>
            <a:endParaRPr lang="nl-BE" dirty="0"/>
          </a:p>
          <a:p>
            <a:pPr marL="342900" lvl="1" indent="-342900" algn="just">
              <a:spcAft>
                <a:spcPts val="1800"/>
              </a:spcAft>
              <a:buSzPct val="70000"/>
              <a:buFont typeface="Wingdings" panose="05000000000000000000" pitchFamily="2" charset="2"/>
              <a:buChar char="§"/>
            </a:pPr>
            <a:endParaRPr lang="nl-BE" dirty="0"/>
          </a:p>
          <a:p>
            <a:pPr marL="0" lvl="1" indent="0" algn="just">
              <a:spcAft>
                <a:spcPts val="1800"/>
              </a:spcAft>
              <a:buSzPct val="70000"/>
              <a:buNone/>
            </a:pPr>
            <a:endParaRPr lang="nl-BE" dirty="0"/>
          </a:p>
          <a:p>
            <a:pPr marL="0" lvl="1" indent="0" algn="just">
              <a:spcAft>
                <a:spcPts val="1800"/>
              </a:spcAft>
              <a:buSzPct val="70000"/>
              <a:buNone/>
            </a:pPr>
            <a:endParaRPr lang="nl-BE" dirty="0"/>
          </a:p>
          <a:p>
            <a:pPr marL="342900" lvl="1" indent="-342900" algn="just">
              <a:spcAft>
                <a:spcPts val="1800"/>
              </a:spcAft>
              <a:buSzPct val="70000"/>
              <a:buFont typeface="Wingdings" panose="05000000000000000000" pitchFamily="2" charset="2"/>
              <a:buChar char="§"/>
            </a:pPr>
            <a:endParaRPr lang="nl-BE" sz="2400" dirty="0"/>
          </a:p>
          <a:p>
            <a:pPr marL="342900" lvl="1" indent="-342900" algn="just">
              <a:spcAft>
                <a:spcPts val="1800"/>
              </a:spcAft>
              <a:buSzPct val="70000"/>
              <a:buFont typeface="Wingdings" panose="05000000000000000000" pitchFamily="2" charset="2"/>
              <a:buChar char="§"/>
            </a:pPr>
            <a:endParaRPr lang="nl-BE" sz="2400" dirty="0"/>
          </a:p>
          <a:p>
            <a:pPr marL="342900" lvl="1" indent="-342900" algn="just">
              <a:spcAft>
                <a:spcPts val="1800"/>
              </a:spcAft>
              <a:buSzPct val="70000"/>
              <a:buFont typeface="Wingdings" panose="05000000000000000000" pitchFamily="2" charset="2"/>
              <a:buChar char="§"/>
            </a:pPr>
            <a:endParaRPr lang="nl-BE" sz="2400" dirty="0"/>
          </a:p>
          <a:p>
            <a:pPr marL="342900" lvl="1" indent="-342900" algn="just">
              <a:spcAft>
                <a:spcPts val="1800"/>
              </a:spcAft>
              <a:buSzPct val="70000"/>
              <a:buFont typeface="Wingdings" panose="05000000000000000000" pitchFamily="2" charset="2"/>
              <a:buChar char="§"/>
            </a:pPr>
            <a:endParaRPr lang="nl-BE" sz="2400" dirty="0"/>
          </a:p>
          <a:p>
            <a:pPr marL="342900" lvl="1" indent="-342900" algn="just">
              <a:spcAft>
                <a:spcPts val="1800"/>
              </a:spcAft>
              <a:buSzPct val="70000"/>
              <a:buFont typeface="Wingdings" panose="05000000000000000000" pitchFamily="2" charset="2"/>
              <a:buChar char="§"/>
            </a:pPr>
            <a:endParaRPr lang="nl-BE" sz="2400" dirty="0"/>
          </a:p>
          <a:p>
            <a:pPr marL="554038" lvl="1" indent="-285750" algn="just">
              <a:buFont typeface="Wingdings" panose="05000000000000000000" pitchFamily="2" charset="2"/>
              <a:buChar char="§"/>
            </a:pPr>
            <a:endParaRPr lang="nl-BE" dirty="0">
              <a:solidFill>
                <a:schemeClr val="tx1"/>
              </a:solidFill>
            </a:endParaRPr>
          </a:p>
          <a:p>
            <a:pPr marL="554038" lvl="1" indent="-285750" algn="just">
              <a:buFont typeface="Wingdings" panose="05000000000000000000" pitchFamily="2" charset="2"/>
              <a:buChar char="§"/>
            </a:pPr>
            <a:endParaRPr lang="nl-BE" dirty="0"/>
          </a:p>
          <a:p>
            <a:pPr lvl="1" indent="0" algn="just">
              <a:buNone/>
            </a:pPr>
            <a:endParaRPr lang="nl-BE" dirty="0">
              <a:solidFill>
                <a:schemeClr val="tx1"/>
              </a:solidFill>
            </a:endParaRPr>
          </a:p>
          <a:p>
            <a:pPr marL="554038" lvl="1" indent="-285750" algn="just">
              <a:buFont typeface="Wingdings" panose="05000000000000000000" pitchFamily="2" charset="2"/>
              <a:buChar char="§"/>
            </a:pPr>
            <a:endParaRPr lang="nl-BE" dirty="0">
              <a:solidFill>
                <a:schemeClr val="tx1"/>
              </a:solidFill>
            </a:endParaRPr>
          </a:p>
          <a:p>
            <a:pPr marL="285750" indent="-285750">
              <a:buFont typeface="Wingdings" panose="05000000000000000000" pitchFamily="2" charset="2"/>
              <a:buChar char="§"/>
            </a:pPr>
            <a:endParaRPr lang="nl-BE" dirty="0">
              <a:solidFill>
                <a:schemeClr val="tx1"/>
              </a:solidFill>
            </a:endParaRPr>
          </a:p>
          <a:p>
            <a:endParaRPr lang="nl-NL" dirty="0">
              <a:solidFill>
                <a:schemeClr val="tx1"/>
              </a:solidFill>
            </a:endParaRPr>
          </a:p>
          <a:p>
            <a:pPr marL="285750" indent="-285750">
              <a:buFont typeface="Wingdings" panose="05000000000000000000" pitchFamily="2" charset="2"/>
              <a:buChar char="§"/>
            </a:pPr>
            <a:endParaRPr lang="nl-BE" dirty="0">
              <a:solidFill>
                <a:schemeClr val="tx1"/>
              </a:solidFill>
            </a:endParaRPr>
          </a:p>
          <a:p>
            <a:endParaRPr lang="nl-BE" dirty="0"/>
          </a:p>
        </p:txBody>
      </p:sp>
    </p:spTree>
    <p:extLst>
      <p:ext uri="{BB962C8B-B14F-4D97-AF65-F5344CB8AC3E}">
        <p14:creationId xmlns:p14="http://schemas.microsoft.com/office/powerpoint/2010/main" val="33132973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528" y="1340768"/>
            <a:ext cx="8229600" cy="4525963"/>
          </a:xfrm>
        </p:spPr>
        <p:txBody>
          <a:bodyPr>
            <a:noAutofit/>
          </a:bodyPr>
          <a:lstStyle/>
          <a:p>
            <a:pPr algn="just">
              <a:spcBef>
                <a:spcPts val="0"/>
              </a:spcBef>
            </a:pPr>
            <a:r>
              <a:rPr lang="nl-BE" sz="2200" dirty="0"/>
              <a:t>Doel</a:t>
            </a:r>
          </a:p>
          <a:p>
            <a:pPr marL="342900" lvl="1" indent="-342900" algn="just">
              <a:spcBef>
                <a:spcPts val="0"/>
              </a:spcBef>
              <a:spcAft>
                <a:spcPts val="1800"/>
              </a:spcAft>
              <a:buSzPct val="70000"/>
              <a:buFont typeface="Wingdings" panose="05000000000000000000" pitchFamily="2" charset="2"/>
              <a:buChar char="§"/>
            </a:pPr>
            <a:r>
              <a:rPr lang="nl-BE" sz="2200" dirty="0"/>
              <a:t>Rationale voor een versterkte samenwerking in de Brussel-Vlaamse metropool </a:t>
            </a:r>
          </a:p>
          <a:p>
            <a:pPr marL="342900" lvl="1" indent="-342900" algn="just">
              <a:spcBef>
                <a:spcPts val="0"/>
              </a:spcBef>
              <a:spcAft>
                <a:spcPts val="1800"/>
              </a:spcAft>
              <a:buSzPct val="70000"/>
              <a:buFont typeface="Wingdings" panose="05000000000000000000" pitchFamily="2" charset="2"/>
              <a:buChar char="§"/>
            </a:pPr>
            <a:r>
              <a:rPr lang="nl-BE" sz="2200" dirty="0"/>
              <a:t>Een proeve van </a:t>
            </a:r>
            <a:r>
              <a:rPr lang="nl-BE" sz="2200" dirty="0" err="1"/>
              <a:t>governancemodel</a:t>
            </a:r>
            <a:r>
              <a:rPr lang="nl-BE" sz="2200" dirty="0"/>
              <a:t> ontwikkelen</a:t>
            </a:r>
          </a:p>
          <a:p>
            <a:pPr algn="just">
              <a:spcBef>
                <a:spcPts val="0"/>
              </a:spcBef>
            </a:pPr>
            <a:r>
              <a:rPr lang="nl-BE" sz="2200" dirty="0"/>
              <a:t>Aanpak</a:t>
            </a:r>
          </a:p>
          <a:p>
            <a:pPr marL="342900" lvl="1" indent="-342900" algn="just">
              <a:spcBef>
                <a:spcPts val="0"/>
              </a:spcBef>
              <a:spcAft>
                <a:spcPts val="1800"/>
              </a:spcAft>
              <a:buSzPct val="70000"/>
              <a:buFont typeface="Wingdings" panose="05000000000000000000" pitchFamily="2" charset="2"/>
              <a:buChar char="§"/>
            </a:pPr>
            <a:r>
              <a:rPr lang="nl-BE" sz="2200" dirty="0" err="1"/>
              <a:t>Mapping</a:t>
            </a:r>
            <a:r>
              <a:rPr lang="nl-BE" sz="2200" dirty="0"/>
              <a:t> van de ruimtelijke-economische verwevenheid</a:t>
            </a:r>
          </a:p>
          <a:p>
            <a:pPr marL="342900" lvl="1" indent="-342900" algn="just">
              <a:spcBef>
                <a:spcPts val="0"/>
              </a:spcBef>
              <a:spcAft>
                <a:spcPts val="1800"/>
              </a:spcAft>
              <a:buSzPct val="70000"/>
              <a:buFont typeface="Wingdings" panose="05000000000000000000" pitchFamily="2" charset="2"/>
              <a:buChar char="§"/>
            </a:pPr>
            <a:r>
              <a:rPr lang="nl-BE" sz="2200" dirty="0"/>
              <a:t>Leereffecten van samenwerking in Brussels-Vlaamse metropool</a:t>
            </a:r>
          </a:p>
          <a:p>
            <a:pPr marL="342900" lvl="1" indent="-342900" algn="just">
              <a:spcBef>
                <a:spcPts val="0"/>
              </a:spcBef>
              <a:spcAft>
                <a:spcPts val="1800"/>
              </a:spcAft>
              <a:buSzPct val="70000"/>
              <a:buFont typeface="Wingdings" panose="05000000000000000000" pitchFamily="2" charset="2"/>
              <a:buChar char="§"/>
            </a:pPr>
            <a:r>
              <a:rPr lang="nl-BE" sz="2200" dirty="0"/>
              <a:t>Leereffecten van samenwerking in buitenlandse </a:t>
            </a:r>
            <a:r>
              <a:rPr lang="nl-BE" sz="2200" dirty="0" err="1"/>
              <a:t>metropolitane</a:t>
            </a:r>
            <a:r>
              <a:rPr lang="nl-BE" sz="2200" dirty="0"/>
              <a:t> regio’s (Berlijn, </a:t>
            </a:r>
            <a:r>
              <a:rPr lang="nl-BE" sz="2200" dirty="0" err="1"/>
              <a:t>Basel</a:t>
            </a:r>
            <a:r>
              <a:rPr lang="nl-BE" sz="2200" dirty="0"/>
              <a:t> en Frankfurt)</a:t>
            </a:r>
          </a:p>
          <a:p>
            <a:pPr marL="342900" lvl="1" indent="-342900" algn="just">
              <a:spcAft>
                <a:spcPts val="1800"/>
              </a:spcAft>
              <a:buSzPct val="70000"/>
              <a:buFont typeface="Wingdings" panose="05000000000000000000" pitchFamily="2" charset="2"/>
              <a:buChar char="§"/>
            </a:pPr>
            <a:endParaRPr lang="nl-BE" sz="2400" dirty="0"/>
          </a:p>
          <a:p>
            <a:pPr marL="342900" lvl="1" indent="-342900" algn="just">
              <a:spcAft>
                <a:spcPts val="1800"/>
              </a:spcAft>
              <a:buSzPct val="70000"/>
              <a:buFont typeface="Wingdings" panose="05000000000000000000" pitchFamily="2" charset="2"/>
              <a:buChar char="§"/>
            </a:pPr>
            <a:endParaRPr lang="nl-BE" sz="2400" dirty="0"/>
          </a:p>
          <a:p>
            <a:pPr marL="554038" lvl="1" indent="-285750" algn="just">
              <a:buFont typeface="Wingdings" panose="05000000000000000000" pitchFamily="2" charset="2"/>
              <a:buChar char="§"/>
            </a:pPr>
            <a:endParaRPr lang="nl-BE" dirty="0">
              <a:solidFill>
                <a:schemeClr val="tx1"/>
              </a:solidFill>
            </a:endParaRPr>
          </a:p>
          <a:p>
            <a:pPr marL="554038" lvl="1" indent="-285750" algn="just">
              <a:buFont typeface="Wingdings" panose="05000000000000000000" pitchFamily="2" charset="2"/>
              <a:buChar char="§"/>
            </a:pPr>
            <a:endParaRPr lang="nl-BE" dirty="0"/>
          </a:p>
          <a:p>
            <a:pPr lvl="1" indent="0" algn="just">
              <a:buNone/>
            </a:pPr>
            <a:endParaRPr lang="nl-BE" dirty="0">
              <a:solidFill>
                <a:schemeClr val="tx1"/>
              </a:solidFill>
            </a:endParaRPr>
          </a:p>
          <a:p>
            <a:pPr marL="554038" lvl="1" indent="-285750" algn="just">
              <a:buFont typeface="Wingdings" panose="05000000000000000000" pitchFamily="2" charset="2"/>
              <a:buChar char="§"/>
            </a:pPr>
            <a:endParaRPr lang="nl-BE" dirty="0">
              <a:solidFill>
                <a:schemeClr val="tx1"/>
              </a:solidFill>
            </a:endParaRPr>
          </a:p>
          <a:p>
            <a:pPr marL="285750" indent="-285750">
              <a:buFont typeface="Wingdings" panose="05000000000000000000" pitchFamily="2" charset="2"/>
              <a:buChar char="§"/>
            </a:pPr>
            <a:endParaRPr lang="nl-BE" dirty="0">
              <a:solidFill>
                <a:schemeClr val="tx1"/>
              </a:solidFill>
            </a:endParaRPr>
          </a:p>
          <a:p>
            <a:endParaRPr lang="nl-NL" dirty="0">
              <a:solidFill>
                <a:schemeClr val="tx1"/>
              </a:solidFill>
            </a:endParaRPr>
          </a:p>
          <a:p>
            <a:pPr marL="285750" indent="-285750">
              <a:buFont typeface="Wingdings" panose="05000000000000000000" pitchFamily="2" charset="2"/>
              <a:buChar char="§"/>
            </a:pPr>
            <a:endParaRPr lang="nl-BE" dirty="0">
              <a:solidFill>
                <a:schemeClr val="tx1"/>
              </a:solidFill>
            </a:endParaRPr>
          </a:p>
          <a:p>
            <a:endParaRPr lang="nl-BE" dirty="0"/>
          </a:p>
        </p:txBody>
      </p:sp>
      <p:sp>
        <p:nvSpPr>
          <p:cNvPr id="6" name="Title 1"/>
          <p:cNvSpPr>
            <a:spLocks noGrp="1"/>
          </p:cNvSpPr>
          <p:nvPr>
            <p:ph type="title"/>
          </p:nvPr>
        </p:nvSpPr>
        <p:spPr>
          <a:xfrm>
            <a:off x="230832" y="-99392"/>
            <a:ext cx="8229600" cy="1722836"/>
          </a:xfrm>
        </p:spPr>
        <p:txBody>
          <a:bodyPr>
            <a:normAutofit/>
          </a:bodyPr>
          <a:lstStyle/>
          <a:p>
            <a:r>
              <a:rPr lang="nl-BE" sz="2800" dirty="0"/>
              <a:t>Opzet van het onderzoek</a:t>
            </a:r>
            <a:endParaRPr lang="nl-BE" sz="2000" dirty="0">
              <a:solidFill>
                <a:schemeClr val="accent1"/>
              </a:solidFill>
            </a:endParaRPr>
          </a:p>
        </p:txBody>
      </p:sp>
    </p:spTree>
    <p:extLst>
      <p:ext uri="{BB962C8B-B14F-4D97-AF65-F5344CB8AC3E}">
        <p14:creationId xmlns:p14="http://schemas.microsoft.com/office/powerpoint/2010/main" val="1630177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outdoor, sitting, tree, forest&#10;&#10;Description automatically generated">
            <a:extLst>
              <a:ext uri="{FF2B5EF4-FFF2-40B4-BE49-F238E27FC236}">
                <a16:creationId xmlns:a16="http://schemas.microsoft.com/office/drawing/2014/main" id="{1CAB020E-73AE-4D13-8649-DEF5C0F44081}"/>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colorTemperature colorTemp="4700"/>
                    </a14:imgEffect>
                    <a14:imgEffect>
                      <a14:saturation sat="0"/>
                    </a14:imgEffect>
                  </a14:imgLayer>
                </a14:imgProps>
              </a:ext>
              <a:ext uri="{28A0092B-C50C-407E-A947-70E740481C1C}">
                <a14:useLocalDpi xmlns:a14="http://schemas.microsoft.com/office/drawing/2010/main" val="0"/>
              </a:ext>
            </a:extLst>
          </a:blip>
          <a:srcRect b="22035"/>
          <a:stretch/>
        </p:blipFill>
        <p:spPr>
          <a:xfrm>
            <a:off x="0" y="0"/>
            <a:ext cx="9144000" cy="6858000"/>
          </a:xfrm>
          <a:prstGeom prst="rect">
            <a:avLst/>
          </a:prstGeom>
        </p:spPr>
      </p:pic>
      <p:sp>
        <p:nvSpPr>
          <p:cNvPr id="4" name="Rectangle 1"/>
          <p:cNvSpPr>
            <a:spLocks noChangeArrowheads="1"/>
          </p:cNvSpPr>
          <p:nvPr/>
        </p:nvSpPr>
        <p:spPr bwMode="auto">
          <a:xfrm>
            <a:off x="204128" y="1355185"/>
            <a:ext cx="8719377" cy="46089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1. Opzet van het onderzoek</a:t>
            </a:r>
          </a:p>
          <a:p>
            <a:pPr eaLnBrk="0" fontAlgn="base" hangingPunct="0">
              <a:spcBef>
                <a:spcPct val="0"/>
              </a:spcBef>
              <a:spcAft>
                <a:spcPct val="0"/>
              </a:spcAft>
            </a:pPr>
            <a:endParaRPr lang="nl-BE" altLang="nl-BE" sz="2500" dirty="0">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b="1" dirty="0">
                <a:solidFill>
                  <a:schemeClr val="accent1"/>
                </a:solidFill>
                <a:latin typeface="Tahoma" panose="020B0604030504040204" pitchFamily="34" charset="0"/>
                <a:ea typeface="Tahoma" panose="020B0604030504040204" pitchFamily="34" charset="0"/>
                <a:cs typeface="Tahoma" panose="020B0604030504040204" pitchFamily="34" charset="0"/>
              </a:rPr>
              <a:t>2. Ruimtelijke-economische verwevenheid</a:t>
            </a: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3. Leereffecten samenwerking Vlaanderen-Brussel </a:t>
            </a:r>
          </a:p>
          <a:p>
            <a:pPr eaLnBrk="0" fontAlgn="base" hangingPunct="0">
              <a:spcBef>
                <a:spcPct val="0"/>
              </a:spcBef>
              <a:spcAft>
                <a:spcPct val="0"/>
              </a:spcAft>
            </a:pP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rPr>
              <a:t>4. Proeve van </a:t>
            </a:r>
            <a:r>
              <a:rPr lang="nl-BE" altLang="nl-BE" sz="2500" dirty="0" err="1">
                <a:solidFill>
                  <a:schemeClr val="accent1"/>
                </a:solidFill>
                <a:latin typeface="Tahoma" panose="020B0604030504040204" pitchFamily="34" charset="0"/>
                <a:ea typeface="Tahoma" panose="020B0604030504040204" pitchFamily="34" charset="0"/>
                <a:cs typeface="Tahoma" panose="020B0604030504040204" pitchFamily="34" charset="0"/>
              </a:rPr>
              <a:t>governancemodel</a:t>
            </a:r>
            <a:endParaRPr lang="nl-BE" altLang="nl-BE" sz="25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eaLnBrk="0" fontAlgn="base" hangingPunct="0">
              <a:spcBef>
                <a:spcPct val="0"/>
              </a:spcBef>
              <a:spcAft>
                <a:spcPct val="0"/>
              </a:spcAft>
            </a:pPr>
            <a:r>
              <a:rPr lang="nl-BE" altLang="nl-BE" sz="2200" dirty="0">
                <a:solidFill>
                  <a:schemeClr val="accent1"/>
                </a:solidFill>
                <a:latin typeface="Tahoma" panose="020B0604030504040204" pitchFamily="34" charset="0"/>
                <a:ea typeface="Tahoma" panose="020B0604030504040204" pitchFamily="34" charset="0"/>
                <a:cs typeface="Tahoma" panose="020B0604030504040204" pitchFamily="34" charset="0"/>
              </a:rPr>
              <a:t> </a:t>
            </a:r>
            <a:endParaRPr lang="nl-BE" altLang="nl-BE" sz="2200" dirty="0">
              <a:latin typeface="Tahoma" panose="020B0604030504040204" pitchFamily="34" charset="0"/>
              <a:ea typeface="Tahoma" panose="020B0604030504040204" pitchFamily="34" charset="0"/>
              <a:cs typeface="Tahoma" panose="020B0604030504040204" pitchFamily="34" charset="0"/>
            </a:endParaRPr>
          </a:p>
          <a:p>
            <a:pPr algn="ctr" eaLnBrk="0" fontAlgn="base" hangingPunct="0">
              <a:spcBef>
                <a:spcPct val="0"/>
              </a:spcBef>
              <a:spcAft>
                <a:spcPct val="0"/>
              </a:spcAft>
            </a:pPr>
            <a:endPar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endParaRPr>
          </a:p>
          <a:p>
            <a:pPr algn="ctr" eaLnBrk="0" fontAlgn="base" hangingPunct="0">
              <a:spcBef>
                <a:spcPct val="0"/>
              </a:spcBef>
              <a:spcAft>
                <a:spcPct val="0"/>
              </a:spcAft>
            </a:pPr>
            <a:r>
              <a:rPr lang="nl-BE" altLang="nl-BE" sz="2400" dirty="0">
                <a:solidFill>
                  <a:schemeClr val="accent1"/>
                </a:solidFill>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3186922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02389AC-A626-4AB5-96DB-BD31C8F08AD8}"/>
              </a:ext>
            </a:extLst>
          </p:cNvPr>
          <p:cNvSpPr>
            <a:spLocks noGrp="1"/>
          </p:cNvSpPr>
          <p:nvPr>
            <p:ph type="title"/>
          </p:nvPr>
        </p:nvSpPr>
        <p:spPr>
          <a:xfrm>
            <a:off x="198399" y="122962"/>
            <a:ext cx="8229600" cy="857250"/>
          </a:xfrm>
        </p:spPr>
        <p:txBody>
          <a:bodyPr>
            <a:noAutofit/>
          </a:bodyPr>
          <a:lstStyle/>
          <a:p>
            <a:r>
              <a:rPr lang="nl-BE" sz="2800" dirty="0"/>
              <a:t>Ruimtelijk-economische verwevenheid</a:t>
            </a:r>
            <a:endParaRPr lang="nl-BE" sz="2000" dirty="0"/>
          </a:p>
        </p:txBody>
      </p:sp>
      <p:sp>
        <p:nvSpPr>
          <p:cNvPr id="2" name="Rectangle 1">
            <a:extLst>
              <a:ext uri="{FF2B5EF4-FFF2-40B4-BE49-F238E27FC236}">
                <a16:creationId xmlns:a16="http://schemas.microsoft.com/office/drawing/2014/main" id="{42AFF484-166E-45D3-8F8C-FC1DF7DF3788}"/>
              </a:ext>
            </a:extLst>
          </p:cNvPr>
          <p:cNvSpPr/>
          <p:nvPr/>
        </p:nvSpPr>
        <p:spPr>
          <a:xfrm>
            <a:off x="198399" y="1424871"/>
            <a:ext cx="8406048" cy="4917052"/>
          </a:xfrm>
          <a:prstGeom prst="rect">
            <a:avLst/>
          </a:prstGeom>
        </p:spPr>
        <p:txBody>
          <a:bodyPr wrap="square">
            <a:spAutoFit/>
          </a:bodyPr>
          <a:lstStyle/>
          <a:p>
            <a:pPr marL="342900" lvl="1" indent="-342900" algn="just">
              <a:lnSpc>
                <a:spcPct val="110000"/>
              </a:lnSpc>
              <a:spcBef>
                <a:spcPts val="600"/>
              </a:spcBef>
              <a:spcAft>
                <a:spcPts val="1800"/>
              </a:spcAft>
              <a:buClr>
                <a:srgbClr val="4BAAC5"/>
              </a:buClr>
              <a:buSzPct val="70000"/>
              <a:buFont typeface="Wingdings" panose="05000000000000000000" pitchFamily="2" charset="2"/>
              <a:buChar char="§"/>
            </a:pPr>
            <a:r>
              <a:rPr lang="nl-BE" sz="2200" dirty="0">
                <a:latin typeface="Tahoma" pitchFamily="34" charset="0"/>
                <a:ea typeface="Tahoma" pitchFamily="34" charset="0"/>
                <a:cs typeface="Tahoma" pitchFamily="34" charset="0"/>
              </a:rPr>
              <a:t>Het BHG is met 725.000 jobs de belangrijkste arbeidspool</a:t>
            </a:r>
          </a:p>
          <a:p>
            <a:pPr marL="342900" lvl="1" indent="-342900" algn="just">
              <a:lnSpc>
                <a:spcPct val="110000"/>
              </a:lnSpc>
              <a:spcBef>
                <a:spcPts val="600"/>
              </a:spcBef>
              <a:spcAft>
                <a:spcPts val="1800"/>
              </a:spcAft>
              <a:buClr>
                <a:srgbClr val="4BAAC5"/>
              </a:buClr>
              <a:buSzPct val="70000"/>
              <a:buFont typeface="Wingdings" panose="05000000000000000000" pitchFamily="2" charset="2"/>
              <a:buChar char="§"/>
            </a:pPr>
            <a:r>
              <a:rPr lang="nl-BE" sz="2200" dirty="0">
                <a:latin typeface="Tahoma" pitchFamily="34" charset="0"/>
                <a:ea typeface="Tahoma" pitchFamily="34" charset="0"/>
                <a:cs typeface="Tahoma" pitchFamily="34" charset="0"/>
              </a:rPr>
              <a:t>49,8 % van de jobs wordt ingevuld door werknemers woonachtig buiten het gewest</a:t>
            </a:r>
          </a:p>
          <a:p>
            <a:pPr marL="342900" lvl="1" indent="-342900" algn="just">
              <a:lnSpc>
                <a:spcPct val="110000"/>
              </a:lnSpc>
              <a:spcBef>
                <a:spcPts val="600"/>
              </a:spcBef>
              <a:spcAft>
                <a:spcPts val="1800"/>
              </a:spcAft>
              <a:buClr>
                <a:srgbClr val="4BAAC5"/>
              </a:buClr>
              <a:buSzPct val="70000"/>
              <a:buFont typeface="Wingdings" panose="05000000000000000000" pitchFamily="2" charset="2"/>
              <a:buChar char="§"/>
            </a:pPr>
            <a:r>
              <a:rPr lang="nl-BE" sz="2200" dirty="0">
                <a:latin typeface="Tahoma" pitchFamily="34" charset="0"/>
                <a:ea typeface="Tahoma" pitchFamily="34" charset="0"/>
                <a:cs typeface="Tahoma" pitchFamily="34" charset="0"/>
              </a:rPr>
              <a:t>224.000 van de pendelaars woont in Vlaanderen, zij vullen 31% van de jobs in het BHG in</a:t>
            </a:r>
          </a:p>
          <a:p>
            <a:pPr marL="342900" lvl="1" indent="-342900" algn="just">
              <a:lnSpc>
                <a:spcPct val="110000"/>
              </a:lnSpc>
              <a:spcBef>
                <a:spcPts val="600"/>
              </a:spcBef>
              <a:spcAft>
                <a:spcPts val="1800"/>
              </a:spcAft>
              <a:buClr>
                <a:srgbClr val="4BAAC5"/>
              </a:buClr>
              <a:buSzPct val="70000"/>
              <a:buFont typeface="Wingdings" panose="05000000000000000000" pitchFamily="2" charset="2"/>
              <a:buChar char="§"/>
            </a:pPr>
            <a:r>
              <a:rPr lang="nl-BE" sz="2200" dirty="0">
                <a:latin typeface="Tahoma" pitchFamily="34" charset="0"/>
                <a:ea typeface="Tahoma" pitchFamily="34" charset="0"/>
                <a:cs typeface="Tahoma" pitchFamily="34" charset="0"/>
              </a:rPr>
              <a:t>Sterke pendelbeweging vooral vanuit de Vlaamse Rand en ruimere Dendervallei</a:t>
            </a:r>
          </a:p>
          <a:p>
            <a:pPr marL="342900" lvl="1" indent="-342900" algn="just">
              <a:lnSpc>
                <a:spcPct val="110000"/>
              </a:lnSpc>
              <a:spcBef>
                <a:spcPts val="600"/>
              </a:spcBef>
              <a:spcAft>
                <a:spcPts val="1800"/>
              </a:spcAft>
              <a:buClr>
                <a:srgbClr val="4BAAC5"/>
              </a:buClr>
              <a:buSzPct val="70000"/>
              <a:buFont typeface="Wingdings" panose="05000000000000000000" pitchFamily="2" charset="2"/>
              <a:buChar char="§"/>
            </a:pPr>
            <a:r>
              <a:rPr lang="nl-BE" sz="2200" dirty="0">
                <a:latin typeface="Tahoma" pitchFamily="34" charset="0"/>
                <a:ea typeface="Tahoma" pitchFamily="34" charset="0"/>
                <a:cs typeface="Tahoma" pitchFamily="34" charset="0"/>
              </a:rPr>
              <a:t>42.522 inwoners van het BHG zijn werkzaam in Vlaanderen</a:t>
            </a:r>
          </a:p>
          <a:p>
            <a:pPr marL="342900" lvl="1" indent="-342900" algn="just">
              <a:lnSpc>
                <a:spcPct val="110000"/>
              </a:lnSpc>
              <a:spcBef>
                <a:spcPts val="600"/>
              </a:spcBef>
              <a:spcAft>
                <a:spcPts val="1800"/>
              </a:spcAft>
              <a:buClr>
                <a:srgbClr val="4BAAC5"/>
              </a:buClr>
              <a:buSzPct val="70000"/>
              <a:buFont typeface="Wingdings" panose="05000000000000000000" pitchFamily="2" charset="2"/>
              <a:buChar char="§"/>
            </a:pPr>
            <a:endParaRPr lang="nl-BE" sz="2000"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2453082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02389AC-A626-4AB5-96DB-BD31C8F08AD8}"/>
              </a:ext>
            </a:extLst>
          </p:cNvPr>
          <p:cNvSpPr>
            <a:spLocks noGrp="1"/>
          </p:cNvSpPr>
          <p:nvPr>
            <p:ph type="title"/>
          </p:nvPr>
        </p:nvSpPr>
        <p:spPr>
          <a:xfrm>
            <a:off x="198399" y="122962"/>
            <a:ext cx="8229600" cy="857250"/>
          </a:xfrm>
        </p:spPr>
        <p:txBody>
          <a:bodyPr>
            <a:noAutofit/>
          </a:bodyPr>
          <a:lstStyle/>
          <a:p>
            <a:r>
              <a:rPr lang="nl-BE" sz="2800" dirty="0"/>
              <a:t>Ruimtelijk-economische verwevenheid</a:t>
            </a:r>
            <a:endParaRPr lang="nl-BE" sz="2000" dirty="0"/>
          </a:p>
        </p:txBody>
      </p:sp>
      <p:pic>
        <p:nvPicPr>
          <p:cNvPr id="6" name="Picture 5">
            <a:extLst>
              <a:ext uri="{FF2B5EF4-FFF2-40B4-BE49-F238E27FC236}">
                <a16:creationId xmlns:a16="http://schemas.microsoft.com/office/drawing/2014/main" id="{5C6A15F2-C18E-434D-9027-4950969BF390}"/>
              </a:ext>
            </a:extLst>
          </p:cNvPr>
          <p:cNvPicPr/>
          <p:nvPr/>
        </p:nvPicPr>
        <p:blipFill rotWithShape="1">
          <a:blip r:embed="rId3" cstate="print">
            <a:extLst>
              <a:ext uri="{28A0092B-C50C-407E-A947-70E740481C1C}">
                <a14:useLocalDpi xmlns:a14="http://schemas.microsoft.com/office/drawing/2010/main" val="0"/>
              </a:ext>
            </a:extLst>
          </a:blip>
          <a:srcRect b="22348"/>
          <a:stretch/>
        </p:blipFill>
        <p:spPr bwMode="auto">
          <a:xfrm>
            <a:off x="251520" y="980212"/>
            <a:ext cx="8756280" cy="511308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42882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102389AC-A626-4AB5-96DB-BD31C8F08AD8}"/>
              </a:ext>
            </a:extLst>
          </p:cNvPr>
          <p:cNvSpPr>
            <a:spLocks noGrp="1"/>
          </p:cNvSpPr>
          <p:nvPr>
            <p:ph type="title"/>
          </p:nvPr>
        </p:nvSpPr>
        <p:spPr>
          <a:xfrm>
            <a:off x="198399" y="122962"/>
            <a:ext cx="8229600" cy="857250"/>
          </a:xfrm>
        </p:spPr>
        <p:txBody>
          <a:bodyPr>
            <a:noAutofit/>
          </a:bodyPr>
          <a:lstStyle/>
          <a:p>
            <a:r>
              <a:rPr lang="nl-BE" sz="2800" dirty="0"/>
              <a:t>Ruimtelijk-economische verwevenheid</a:t>
            </a:r>
            <a:endParaRPr lang="nl-BE" sz="2000" dirty="0"/>
          </a:p>
        </p:txBody>
      </p:sp>
      <p:pic>
        <p:nvPicPr>
          <p:cNvPr id="4" name="Picture 3">
            <a:extLst>
              <a:ext uri="{FF2B5EF4-FFF2-40B4-BE49-F238E27FC236}">
                <a16:creationId xmlns:a16="http://schemas.microsoft.com/office/drawing/2014/main" id="{1C825AAB-A28D-4B09-B68E-2D9F0CC87A40}"/>
              </a:ext>
            </a:extLst>
          </p:cNvPr>
          <p:cNvPicPr/>
          <p:nvPr/>
        </p:nvPicPr>
        <p:blipFill rotWithShape="1">
          <a:blip r:embed="rId3" cstate="print">
            <a:extLst>
              <a:ext uri="{28A0092B-C50C-407E-A947-70E740481C1C}">
                <a14:useLocalDpi xmlns:a14="http://schemas.microsoft.com/office/drawing/2010/main" val="0"/>
              </a:ext>
            </a:extLst>
          </a:blip>
          <a:srcRect b="21644"/>
          <a:stretch/>
        </p:blipFill>
        <p:spPr bwMode="auto">
          <a:xfrm>
            <a:off x="239985" y="1340768"/>
            <a:ext cx="8664029" cy="479987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165147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DEA Presentatie NL">
  <a:themeElements>
    <a:clrScheme name="IDEA">
      <a:dk1>
        <a:sysClr val="windowText" lastClr="000000"/>
      </a:dk1>
      <a:lt1>
        <a:srgbClr val="FFFFFF"/>
      </a:lt1>
      <a:dk2>
        <a:srgbClr val="262626"/>
      </a:dk2>
      <a:lt2>
        <a:srgbClr val="FFFFFF"/>
      </a:lt2>
      <a:accent1>
        <a:srgbClr val="46AAC5"/>
      </a:accent1>
      <a:accent2>
        <a:srgbClr val="C0504D"/>
      </a:accent2>
      <a:accent3>
        <a:srgbClr val="9BBB59"/>
      </a:accent3>
      <a:accent4>
        <a:srgbClr val="46AAC5"/>
      </a:accent4>
      <a:accent5>
        <a:srgbClr val="4BACC6"/>
      </a:accent5>
      <a:accent6>
        <a:srgbClr val="F79646"/>
      </a:accent6>
      <a:hlink>
        <a:srgbClr val="46AAC5"/>
      </a:hlink>
      <a:folHlink>
        <a:srgbClr val="46AAC5"/>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blipFill dpi="0" rotWithShape="0">
          <a:blip xmlns:r="http://schemas.openxmlformats.org/officeDocument/2006/relationships" r:embed="rId1"/>
          <a:srcRect/>
          <a:stretch>
            <a:fillRect/>
          </a:stretch>
        </a:blipFill>
        <a:ln>
          <a:noFill/>
        </a:ln>
        <a:extLst>
          <a:ext uri="{91240B29-F687-4F45-9708-019B960494DF}">
            <a14:hiddenLine xmlns:a14="http://schemas.microsoft.com/office/drawing/2010/main" w="0">
              <a:solidFill>
                <a:srgbClr val="000000"/>
              </a:solidFill>
              <a:miter lim="800000"/>
              <a:headEnd/>
              <a:tailEnd/>
            </a14:hiddenLine>
          </a:ext>
        </a:extLst>
      </a:spPr>
      <a:bodyPr rot="0" vert="horz" wrap="square" lIns="91440" tIns="45720" rIns="91440" bIns="45720" anchor="ctr" anchorCtr="0" upright="1">
        <a:noAutofit/>
      </a:bodyPr>
      <a:lstStyle>
        <a:defPPr>
          <a:defRPr/>
        </a:defPPr>
      </a:lstStyle>
    </a:spDef>
  </a:objectDefaults>
  <a:extraClrSchemeLst/>
  <a:extLst>
    <a:ext uri="{05A4C25C-085E-4340-85A3-A5531E510DB2}">
      <thm15:themeFamily xmlns:thm15="http://schemas.microsoft.com/office/thememl/2012/main" name="PPT Template 27062013" id="{4A1531AA-07D7-42D6-8A5A-8D21448AADAB}" vid="{3AB9D3E4-4896-439B-8B49-1C95E0FC405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webextension2.xml.rels><?xml version="1.0" encoding="UTF-8" standalone="yes"?>
<Relationships xmlns="http://schemas.openxmlformats.org/package/2006/relationships"><Relationship Id="rId1" Type="http://schemas.openxmlformats.org/officeDocument/2006/relationships/image" Target="../media/image14.png"/></Relationships>
</file>

<file path=ppt/webextensions/_rels/webextension3.xml.rels><?xml version="1.0" encoding="UTF-8" standalone="yes"?>
<Relationships xmlns="http://schemas.openxmlformats.org/package/2006/relationships"><Relationship Id="rId1" Type="http://schemas.openxmlformats.org/officeDocument/2006/relationships/image" Target="../media/image15.png"/></Relationships>
</file>

<file path=ppt/webextensions/webextension1.xml><?xml version="1.0" encoding="utf-8"?>
<we:webextension xmlns:we="http://schemas.microsoft.com/office/webextensions/webextension/2010/11" id="{44A0D3DE-2589-4544-B2D6-11F4FE5461CE}">
  <we:reference id="wa104379261" version="3.0.0.6" store="en-US" storeType="OMEX"/>
  <we:alternateReferences>
    <we:reference id="WA104379261" version="3.0.0.6" store="WA104379261" storeType="OMEX"/>
  </we:alternateReferences>
  <we:properties>
    <we:property name="mentimeter-slide" value="{&quot;seriesId&quot;:&quot;badb715937d96e72dca96375b1f8dff4&quot;,&quot;questionId&quot;:&quot;16bce5fac543&quot;,&quot;link&quot;:&quot;https://www.mentimeter.com/s/badb715937d96e72dca96375b1f8dff4/16bce5fac543&quot;}"/>
  </we:properties>
  <we:bindings/>
  <we:snapshot xmlns:r="http://schemas.openxmlformats.org/officeDocument/2006/relationships"/>
</we:webextension>
</file>

<file path=ppt/webextensions/webextension2.xml><?xml version="1.0" encoding="utf-8"?>
<we:webextension xmlns:we="http://schemas.microsoft.com/office/webextensions/webextension/2010/11" id="{7080D6D9-B129-4DD8-B319-7586359FB80B}">
  <we:reference id="wa104379261" version="3.0.0.6" store="en-US" storeType="OMEX"/>
  <we:alternateReferences>
    <we:reference id="wa104379261" version="3.0.0.6" store="wa104379261" storeType="OMEX"/>
  </we:alternateReferences>
  <we:properties>
    <we:property name="mentimeter-slide" value="{&quot;seriesId&quot;:&quot;badb715937d96e72dca96375b1f8dff4&quot;,&quot;questionId&quot;:&quot;6c8589bbe6e9&quot;,&quot;link&quot;:&quot;https://www.mentimeter.com/s/badb715937d96e72dca96375b1f8dff4/6c8589bbe6e9&quot;}"/>
  </we:properties>
  <we:bindings/>
  <we:snapshot xmlns:r="http://schemas.openxmlformats.org/officeDocument/2006/relationships" r:embed="rId1"/>
</we:webextension>
</file>

<file path=ppt/webextensions/webextension3.xml><?xml version="1.0" encoding="utf-8"?>
<we:webextension xmlns:we="http://schemas.microsoft.com/office/webextensions/webextension/2010/11" id="{9546F87F-1104-4914-BE25-22D883F49FBA}">
  <we:reference id="wa104379261" version="3.0.0.6" store="en-US" storeType="OMEX"/>
  <we:alternateReferences>
    <we:reference id="wa104379261" version="3.0.0.6" store="wa104379261" storeType="OMEX"/>
  </we:alternateReferences>
  <we:properties>
    <we:property name="mentimeter-slide" value="{&quot;seriesId&quot;:&quot;badb715937d96e72dca96375b1f8dff4&quot;,&quot;questionId&quot;:&quot;b2e9ae3a16b0&quot;,&quot;link&quot;:&quot;https://www.mentimeter.com/s/badb715937d96e72dca96375b1f8dff4/b2e9ae3a16b0&quot;}"/>
  </we:properties>
  <we:bindings/>
  <we:snapshot xmlns:r="http://schemas.openxmlformats.org/officeDocument/2006/relationships" r:embed="rId1"/>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5D974629DE8B84F8B94FD98A9C4C776" ma:contentTypeVersion="8" ma:contentTypeDescription="Create a new document." ma:contentTypeScope="" ma:versionID="b91bb3e49f0cbfdda14b2bc60ff44e72">
  <xsd:schema xmlns:xsd="http://www.w3.org/2001/XMLSchema" xmlns:xs="http://www.w3.org/2001/XMLSchema" xmlns:p="http://schemas.microsoft.com/office/2006/metadata/properties" xmlns:ns2="0e51eeee-7dae-48a5-a556-1b67b6393fb6" targetNamespace="http://schemas.microsoft.com/office/2006/metadata/properties" ma:root="true" ma:fieldsID="b9b6d8b9befed658786a06e3cceae450" ns2:_="">
    <xsd:import namespace="0e51eeee-7dae-48a5-a556-1b67b6393fb6"/>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DateTaken" minOccurs="0"/>
                <xsd:element ref="ns2:MediaServiceOCR" minOccurs="0"/>
                <xsd:element ref="ns2:MediaServiceLocation"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51eeee-7dae-48a5-a556-1b67b6393fb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DateTaken" ma:index="11" nillable="true" ma:displayName="MediaServiceDateTaken" ma:hidden="true" ma:internalName="MediaServiceDateTaken"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FE65E5A-FFF0-4D95-818D-AB7E17F0C68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e51eeee-7dae-48a5-a556-1b67b6393f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56705B6-5D99-4639-9031-4141334C333E}">
  <ds:schemaRefs>
    <ds:schemaRef ds:uri="http://purl.org/dc/elements/1.1/"/>
    <ds:schemaRef ds:uri="http://schemas.microsoft.com/office/2006/metadata/properties"/>
    <ds:schemaRef ds:uri="http://schemas.microsoft.com/office/2006/documentManagement/types"/>
    <ds:schemaRef ds:uri="http://purl.org/dc/terms/"/>
    <ds:schemaRef ds:uri="0e51eeee-7dae-48a5-a556-1b67b6393fb6"/>
    <ds:schemaRef ds:uri="http://purl.org/dc/dcmitype/"/>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FE50D5A-5A18-460E-8A30-97616606C39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PPT Template 27062013</Template>
  <TotalTime>4648</TotalTime>
  <Words>1600</Words>
  <Application>Microsoft Office PowerPoint</Application>
  <PresentationFormat>On-screen Show (4:3)</PresentationFormat>
  <Paragraphs>349</Paragraphs>
  <Slides>34</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Arial</vt:lpstr>
      <vt:lpstr>Calibri</vt:lpstr>
      <vt:lpstr>Symbol</vt:lpstr>
      <vt:lpstr>Tahoma</vt:lpstr>
      <vt:lpstr>Wingdings</vt:lpstr>
      <vt:lpstr>Wingdings 3</vt:lpstr>
      <vt:lpstr>IDEA Presentatie NL</vt:lpstr>
      <vt:lpstr>Governance voor de metropool Brussel-Vlaanderen</vt:lpstr>
      <vt:lpstr>PowerPoint Presentation</vt:lpstr>
      <vt:lpstr>PowerPoint Presentation</vt:lpstr>
      <vt:lpstr>Een stadsregio met heel wat uitdagingen </vt:lpstr>
      <vt:lpstr>Opzet van het onderzoek</vt:lpstr>
      <vt:lpstr>PowerPoint Presentation</vt:lpstr>
      <vt:lpstr>Ruimtelijk-economische verwevenheid</vt:lpstr>
      <vt:lpstr>Ruimtelijk-economische verwevenheid</vt:lpstr>
      <vt:lpstr>Ruimtelijk-economische verwevenheid</vt:lpstr>
      <vt:lpstr>PowerPoint Presentation</vt:lpstr>
      <vt:lpstr>Ruimtelijk-economische verwevenheid</vt:lpstr>
      <vt:lpstr>Ruimtelijk-economische verwevenheid </vt:lpstr>
      <vt:lpstr>Rationale voor een versterkte stadsregionale samenwerking </vt:lpstr>
      <vt:lpstr>PowerPoint Presentation</vt:lpstr>
      <vt:lpstr>Bestaande samenwerkingsvormen in de stadsregio Brussel-Vlaanderen  </vt:lpstr>
      <vt:lpstr>1. Informele afstemming   </vt:lpstr>
      <vt:lpstr>2. Consultatie  </vt:lpstr>
      <vt:lpstr>3. Samenwerkingsakkoord  </vt:lpstr>
      <vt:lpstr>4. Feitelijke organisatie </vt:lpstr>
      <vt:lpstr>5. Intergemeentelijke koppeling </vt:lpstr>
      <vt:lpstr>Leereffecten uit de bestaande samenwerkingen      Brussel-Vlaanderen        </vt:lpstr>
      <vt:lpstr>Leereffecten uit de bestaande samenwerkingen      Brussel-Vlaanderen </vt:lpstr>
      <vt:lpstr>Leereffecten uit de bestaande samenwerkingen      Brussel-Vlaanderen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Lorem ipsum dolor consectetur adipiscing</dc:title>
  <dc:creator>Reviewer</dc:creator>
  <cp:lastModifiedBy>Reviewer</cp:lastModifiedBy>
  <cp:revision>3</cp:revision>
  <cp:lastPrinted>2019-11-18T08:32:11Z</cp:lastPrinted>
  <dcterms:created xsi:type="dcterms:W3CDTF">2019-11-17T14:17:22Z</dcterms:created>
  <dcterms:modified xsi:type="dcterms:W3CDTF">2019-11-21T07:10:37Z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0x01010005D974629DE8B84F8B94FD98A9C4C776</vt:lpwstr>
  </property>
  <property fmtid="{D5CDD505-2E9C-101B-9397-08002B2CF9AE}" pid="3" name="Order">
    <vt:r8>480200</vt:r8>
  </property>
</Properties>
</file>

<file path=docProps/thumbnail.jpeg>
</file>